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viewProps" Target="viewProps.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notesMaster" Target="notesMasters/notesMaster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C2170F2D-BAC8-AB44-81F0-6E91E8C9B8DD}" type="datetimeFigureOut">
              <a:rPr lang="en-US" smtClean="0"/>
              <a:t>9/29/2026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76A5D4DB-2442-8B47-8DE9-3EA153B5CC88}" type="slidenum">
              <a:rPr lang="en-US" smtClean="0"/>
              <a:t>‹#›</a:t>
            </a:fld>
            <a:endParaRPr lang="en-US"/>
          </a:p>
        </p:txBody>
      </p:sp>
    </p:spTree>
    <p:extLst>
      <p:ext uri="{BB962C8B-B14F-4D97-AF65-F5344CB8AC3E}">
        <p14:creationId xmlns:p14="http://schemas.microsoft.com/office/powerpoint/2010/main" val="43019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JOHAN
Open the presentation as a product pitch, not just a classroom exercise.
Key points:
- Good morning/afternoon everyone. We are Bug Busters, and our product is CampusCare.
- CampusCare is a smart complaint and maintenance platform designed for a college environment.
- The core idea is simple: a student or staff member should be able to report an issue, see what is happening to it, and receive a clear resolution status without repeatedly asking different people.
- Our tagline is Report, Track, Resolve because that is the complete journey we want to improve.
- Today we will show the problem, our proposed solution, why we selected Scrum, how the project is divided into sprints, what each member contributes, how the interface works, and what the college gains from it.
Transition: “First, let me introduce the team and how we divided the project responsibilities.”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JOHAN
Explain the problem in real college terms.
Key points:
- The problem is not that people cannot complain. The problem is that complaints are scattered across different channels.
- A student may tell a class representative, a staff member may call an office, or someone may send a WhatsApp message. These channels can work individually, but they do not create one reliable tracking system.
- Because there is no single record, management may not know how many issues are open, which ones are urgent, or who has been assigned to them.
- The person who reported the problem may also have to ask again: “Has it been seen? Is somebody working on it? When will it be fixed?”
- This creates delays, repeated follow-ups and uncertainty.
- CampusCare changes the process into one visible workflow: submit, review, assign, update, resolve and close.
Transition: “The next question is who actually feels this problem and why it matters to the college.”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JOHAN
Use this slide to make the problem broader than just “students submitting complaints.”
Key points:
- Our customers are really four groups. Students are the most visible users, but staff also raise issues, maintenance teams need clear assignments, and administrators need an overview.
- For students, a complaint system matters because they need to know that a problem has been recorded and is being addressed.
- For staff, the benefit is avoiding repeated phone calls, messages and follow-ups.
- For maintenance staff, a structured ticket gives the issue description, category, priority and current assignee information in one place.
- For administrators, the system creates management visibility: open complaints, assigned work, delays and completed issues.
- If nothing changes, small issues can remain unresolved, people spend time chasing updates, and management lacks reliable evidence.
- CampusCare therefore solves both a user problem and an operational problem.
Transition: “So our goal is not just to digitise a form. It is to create a complete, trackable service flow.”</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JOHAN
Frame the product vision and goals.
Key points:
- Our vision is simple: a complaint should never disappear after it is reported.
- Goal one is a single point of reporting. The same process is used for different types of maintenance issues.
- Goal two is visible status. A user should not have to guess whether an issue is new, assigned, in progress, resolved or closed.
- Goal three is accountable assignment. An administrator can assign a complaint to a maintenance team member and later change the assignee if required.
- Goal four is faster communication. When the status changes, the user should be able to see that change through the system.
- The value we want is operational: less follow-up work, faster visibility and clearer responsibility.
- Importantly, CampusCare is designed as a service flow rather than just a complaint form.
Transition: “These goals also define our scope, so we know what the first version should and should not try to do.”</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JOHAN
Show that the project has controlled scope rather than trying to build everything at once.
Key points:
- For the first version, we focus on the core workflow: login, complaint submission, tracking, assignment, status updates, resolution notes and a simple notification layer.
- The basic prototype is what we present as built so far for demonstration.
- Advanced features are deliberately kept for a later phase, such as analytics, escalation rules, attachments, mobile/PWA support and automated SMS or email integration.
- This is an important Product Owner responsibility: protecting the product from scope creep.
- We also define success in practical terms. Every complaint should have a visible status. Every active complaint should have an accountable assignee. Users should be able to see progress without repeatedly contacting the office.
- This scope gives us a realistic first release and creates a path for future improvement.
Transition: “With the product scope clear, Kavinaya will explain why Scrum fits this kind of project.”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KAVINAYA
Explain Scrum as a practical fit for CampusCare.
Key points:
- We selected Scrum because our team is small, requirements can change after feedback, and complaint handling is an urgent operational problem.
- Our four-person team is small enough to communicate frequently and large enough to divide ownership across product, process and technical work.
- Requirements can change. For example, after a first demo, the college may ask for a new complaint category, a different status or a new maintenance role. Scrum lets us respond in the next sprint instead of redesigning everything at the end.
- Urgency also matters. A college would rather receive a usable tracking feature early than wait for every advanced feature before seeing any value.
- Scrum creates a repeating loop: plan, build, review and improve.
- That is how we reduce delivery risk and get feedback early.
Transition: “Scrum is a framework, but three ideas are especially important to our team: the sprint, the daily Scrum and the sprint review.”</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KAVINAYA
Explain three core Scrum ideas in simple project-specific language.
Key points:
- First is the Sprint. Instead of working for a long time and showing one final system, we divide the project into short fixed periods. Each sprint should produce something useful.
- For CampusCare, Sprint 1 focuses on the basic entry into the system and complaint submission. Sprint 2 focuses on tracking and assignment. Sprint 3 focuses on notifications, testing and finishing the flow.
- Second is the Daily Scrum. It is not a long meeting. Each person shares what they completed, what they will do next and whether anything is blocking them. A database or UI problem can be raised early.
- Third is the Sprint Review. At the end of a sprint, we look at what was actually completed and collect feedback. This is especially useful for a college project because management may notice missing workflow details only after seeing the interface.
- Together these practices keep the team aligned and make change manageable.
Transition: “Now let’s turn the product idea into a prioritised backlog.”</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KAVINAYA
Walk through the backlog and explain the priority order.
Key points:
- Backlog priority is based on what is needed to create a complete user journey.
- Login comes first because it establishes identity and access.
- Complaint submission is second because it is the core user action.
- Tracking comes next because a complaint is much more useful when the reporter can see what is happening.
- Maintenance assignment follows because management needs a clear owner for active work, and the admin should be able to change the assigned person if circumstances change.
- Notifications come after the core record and status model because communication depends on those events.
- We are not saying notifications are unimportant. We are saying the underlying workflow needs to exist before automated communication can be reliable.
- The backlog is intentionally small enough for a student team to explain and manage clearly.
Transition: “These five backlog items become three short sprints.”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KAVINAYA
Explain the sprint plan as an example of actual Agile planning.
Key points:
- Sprint 1 is about the core reporting journey. The user can log in, open the complaint form, enter the issue details and create a complaint record.
- Sprint 2 is about visibility and accountability. The complaint gets a status, the admin can see it, assign it to a maintenance team member, change the assignment when needed and contact the responsible person.
- Sprint 3 completes the communication and quality layer. We add notifications, perform testing and debugging, and complete the resolution and closure path.
- Each sprint ends with something we can demonstrate rather than just a set of unfinished code files.
- The plan is intentionally simple enough for a four-member student team but realistic enough to show Scrum thinking.
- Feedback after each sprint can change the details of the next sprint without destroying the whole plan.
Transition: “Before we move into the board, let’s show what the product looks like from the user’s perspective through user stories.”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KAVINAYA
Introduce the first three user stories and explain the format.
Key points:
- A user story expresses value from the user point of view rather than starting with technical terms.
- We use the required structure: “As a role, I want a goal, so that I get a benefit.”
- US-01 is for a student who wants to submit a complaint with enough details so the college receives a clear record.
- US-02 is for a student who wants to check the complaint status so they know whether it is being handled.
- US-03 is for a staff member who wants to report a maintenance issue in one place so they can avoid repeated calls and follow-ups.
- The colour coding is intentional: blue for the role, orange for the goal, purple for the benefit.
- These stories connect directly to the backlog. They are not random statements; each one supports a feature we have planned.
Transition: “Jelisha will continue with the remaining stories that connect to administration, maintenance and notifications.”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JELISHA
Continue the user-story section with the remaining stories.
Key points:
- US-04 is for an administrator. The goal is to assign or change the maintenance team member so the complaint has a clear owner. This supports accountability.
- US-05 is for a maintenance team member. They need to update a complaint as In Progress or Resolved so the reporter knows what is happening. This is the core status reporting feature.
- US-06 is for a user. They want a status notification so they do not need to keep checking manually.
- Together, these three stories connect the administrative and operational sides of CampusCare.
- The overall chain is report, assign, work, update and notify. That is also how the interface will be organised.
- These stories are useful to the development team because they describe what the feature should achieve, not just what a button should do.
Transition: “Now we can see how those stories move across our Scrum board.”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KAVINAYA
Explain the Scrum board as a visibility tool.
Key points:
- The board shows work by status rather than by person. That makes bottlenecks visible.
- Done contains the foundation items we treat as completed in the presentation prototype: role-based login, the complaint form and database record handling.
- In Progress contains status tracking, assignment and the resolution update path because those features depend on the core complaint record.
- To Do contains notifications and advanced features such as escalation rules and analytics.
- The purpose is not to make the board look busy. The purpose is to show what is completed, what is actively being worked on and what has not started.
- If too many cards remain in progress, the Scrum Master can help the team focus or remove blockers.
- This also makes it easier for the Product Owner to see whether the highest-priority user value is being delivered.
Transition: “With the work organised, Devadharshini will explain the end-to-end workflow and the technical structure behind it.”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DEVADHARSHINI
Explain the system flow and connect it to the back end.
Key points:
- The workflow starts with login so the system knows whether the person is a student, staff member, maintenance user or administrator.
- The user submits a complaint with details such as category, location, description and priority.
- The admin reviews the complaint, confirms the details and can prioritise or categorise it if needed.
- The next key step is assignment. The admin selects a maintenance team member, and can change the assignee later if required.
- Once work starts, the status changes to In Progress.
- When the maintenance team completes the issue, a resolution note is added and the complaint moves to Resolved.
- Finally it can be closed, with the user able to see the completion.
- The back end is responsible for storing this state so that each update is traceable rather than existing only on a screen.
Transition: “Jelisha will now show how this workflow becomes a set of simple user-facing modules.”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JELISHA
Introduce the interface modules as a user experience.
Key points:
- My focus is the front end, so I think about what the user should see and how many steps are required.
- The first screen is Login. After login, the dashboard changes depending on the user’s role.
- Students and staff get a simple dashboard with open and resolved complaints.
- Submit Complaint is the main action and should be easy to complete: category, location, description and priority, with optional evidence in a future phase.
- My Complaints shows the list of submitted complaints with status and history.
- The Admin Dashboard is different. It is designed for management actions: review a complaint, assign a maintenance team member, change the assignee and contact the responsible person.
- Notifications surface important changes so the user does not have to keep checking.
- The navigation stays simple because the goal is not to create a complicated software product; it is to make a common college process easier.
Transition: “Devadharshini will now explain what happens behind these screens.”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DEVADHARSHINI
Explain the technology stack at a level suitable for the class presentation.
Key points:
- We use HTML, CSS and JavaScript for the web interface, with Firebase as the database and authentication layer for the prototype plan.
- The browser is not supposed to directly control every rule. A logic layer validates requests, checks permissions and applies status rules.
- Firebase can provide authentication and a Firestore data store, which is suitable for a lightweight web application without creating a large server stack for a student project.
- A complaint record stores a unique ID, reporter, category, location, description, priority, current status, assignee, timestamps and resolution information.
- The status history is important because we want accountability. We want to know what changed and when.
- Role-based access is also important. A student should not have the same editing permissions as an administrator.
- Notifications can be triggered when important events happen, such as assignment or status change. Advanced automated email or SMS integration can be added later.
Transition: “Once the back end stores the right data, the front end turns that data into a usable experience.”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JELISHA
Use this slide to explain what you actually designed on the front end.
Key points:
- The interface is intentionally simple because the user should not need training to report a maintenance issue.
- The student dashboard gives an immediate summary: open, in progress and resolved complaints.
- There is a clear New Complaint action.
- The recent complaints list shows the title, current status and complaint ID.
- The status colours are not random decoration. They help the user understand progress quickly.
- The interface can also show the assigned maintenance person, as seen in the status panel.
- The front end is designed with HTML, CSS and JavaScript, with the data coming from the back-end/database layer.
- My work is to turn the workflow into screens, handle input validation, update the interface after actions and keep navigation consistent.
Transition: “The admin view is different because it has more control over assignments and status reporting.”</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JELISHA
Explain the admin-facing interface and the status reporting feature.
Key points:
- The admin dashboard is more operational than the student view. It shows all complaints in a table so the administrator can see what is new, assigned, in progress or resolved.
- The most important action is that an admin can change the assigned maintenance team member. This matters because the original assignee may be unavailable or the work may need to move to another person.
- The admin can also contact the maintenance team member from the assignment view.
- Each complaint has a visible priority, which helps urgent issues stand out.
- The status workflow is simple: New, Assigned, In Progress, Resolved and Closed.
- After an action is saved, the system can trigger a user notification in the planned notification layer.
- This is the part that turns the project from a simple complaint form into a management system.
Transition: “Devadharshini will connect this interface to the back-end data flow and explain what the current prototype covers.”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DEVADHARSHINI
Explain how the two development sides connect.
Key points:
- The front end starts with a user action: click, type, submit or select.
- JavaScript handles input validation and sends the required request or data update.
- Firebase stores or updates the complaint record. The stored record becomes the single source of truth for status, assignee and timestamps.
- The front end then refreshes and shows the new data.
- For the presentation prototype, the basic journey is treated as completed conceptually: login, complaint record flow, dashboard/status model and the admin assignment view.
- We are intentionally not claiming a full production deployment. The advanced features are staged for the next phase, especially automated notifications, escalation rules, analytics and attachments.
- This is also a good example of Agile thinking: build the high-value core first, then extend it after feedback.
Transition: “That leads naturally into testing, because a complaint system is only useful when its status and actions are reliable.”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JELISHA
Explain testing and ongoing maintenance.
Key points:
- My testing focus is the user-facing behaviour and the complete complaint flow.
- First, login validation checks missing or incorrect credentials. Users should not reach screens they do not have permission to access.
- Complaint creation checks required fields and prevents incomplete records.
- Assignment testing checks whether the correct maintenance team member appears after an assignment and after a re-assignment.
- The most important test is the status flow: New to Assigned, In Progress, Resolved and Closed. The student view and admin view must stay consistent.
- Resolution testing checks that a resolution note is stored and that the final outcome is visible.
- If a bug appears, I record it, reproduce it, send it to the appropriate developer, retest the fix and confirm that the correction did not break the earlier flow.
- After release, maintenance continues. Future sprints can fix defects, improve rules, add features and respond to user feedback.
Transition: “Kavinaya will show how we fit these activities into a realistic delivery schedule.”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KAVINAYA
Explain the schedule and why reviews are built in.
Key points:
- We use a six-week roadmap so the project is easy for management to understand.
- Week 1 focuses on discovery, backlog refinement and the start of Sprint 1.
- Week 2 completes Sprint 1 and includes a sprint review.
- Weeks 3 and 4 are Sprint 2, focusing on tracking, status, assignment and the admin workflow, followed by another review.
- Weeks 5 and 6 are Sprint 3, focusing on notifications, testing, debugging, final review and preparation for the next implementation phase.
- Reviews are deliberately placed during the roadmap. Feedback is valuable while the project can still change.
- The schedule also demonstrates Scrum's iterative nature. We are not waiting six weeks to discover that the user interface or status flow is wrong.
Transition: “Johan will now present the proposed pilot budget, funding source and the risks management should know about.”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JOHAN
Present this as a hypothetical pilot budget, since the assignment does not require real spending.
Key points:
- We propose a pilot budget of ₹50,000. It is a realistic classroom estimate rather than money already spent.
- The largest planned items are cloud/database/hosting, UI and prototype work, notification setup, testing and a contingency amount.
- We propose the College Innovation &amp; Digital Development Fund as the funding source for a pilot.
- The contingency protects the project from small unexpected expenses such as configuration, service usage or security setup.
- Risks are also part of Product Ownership.
- Low adoption can be reduced with a simple interface and a short user introduction.
- Poor complaint details can be reduced with required fields and predefined categories.
- Delayed maintenance can be controlled with visible assignment, reminders and a future SLA mechanism.
- Data access risk is reduced using role-based permissions.
- Notification failure should not stop the system. In-app status remains the primary source of truth, while email/SMS can be added as a secondary channel.
Transition: “Finally, I’ll connect all of this back to the value CampusCare creates for the college and make the final case for approval.”</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JOHAN
Close the project as a management pitch.
Key points:
- CampusCare creates value in four areas. It saves time by reducing repeated follow-ups. It can reduce process cost by reducing paper and manual tracking. It improves accountability because an active complaint has an assigned owner. And it improves the experience because users can see progress.
- Scrum also protects the college from the risk of a large one-shot delivery. When a project is built in short sprints, workflow problems, UI issues and technical problems are exposed earlier. The team can correct them before the next sprint depends on them.
- Our success is not simply “we built a website.” Success is that a complaint can be reported, tracked, assigned, updated and closed with clear responsibility.
- We are proposing a focused pilot. The core features are small enough to demonstrate now, while advanced features can be introduced later through future sprints and feedback.
- Final pitch: “We request the college to support CampusCare as a focused digital pilot: a simple system that makes complaints visible, accountable and easier to resolve.”
- Thank the audience and invite questions from management.
Optional final line: “With CampusCare, the next complaint should not need a follow-up question before it gets an answer.”</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0B1020"/>
        </a:solidFill>
        <a:effectLst/>
      </p:bgPr>
    </p:bg>
    <p:spTree>
      <p:nvGrpSpPr>
        <p:cNvPr id="1" name=""/>
        <p:cNvGrpSpPr/>
        <p:nvPr/>
      </p:nvGrpSpPr>
      <p:grpSpPr>
        <a:xfrm>
          <a:off x="0" y="0"/>
          <a:ext cx="0" cy="0"/>
          <a:chOff x="0" y="0"/>
          <a:chExt cx="0" cy="0"/>
        </a:xfrm>
      </p:grpSpPr>
      <p:sp>
        <p:nvSpPr>
          <p:cNvPr id="2" name="Shape 0"/>
          <p:cNvSpPr/>
          <p:nvPr/>
        </p:nvSpPr>
        <p:spPr>
          <a:xfrm>
            <a:off x="0" y="6510528"/>
            <a:ext cx="12191695" cy="347472"/>
          </a:xfrm>
          <a:prstGeom prst="rect">
            <a:avLst/>
          </a:prstGeom>
          <a:solidFill>
            <a:srgbClr val="0B1020"/>
          </a:solidFill>
          <a:ln w="12700">
            <a:solidFill>
              <a:srgbClr val="0B1020"/>
            </a:solidFill>
            <a:prstDash val="solid"/>
          </a:ln>
        </p:spPr>
      </p:sp>
      <p:sp>
        <p:nvSpPr>
          <p:cNvPr id="3" name="Text 1"/>
          <p:cNvSpPr/>
          <p:nvPr/>
        </p:nvSpPr>
        <p:spPr>
          <a:xfrm>
            <a:off x="411480" y="6583680"/>
            <a:ext cx="6858000" cy="164592"/>
          </a:xfrm>
          <a:prstGeom prst="rect">
            <a:avLst/>
          </a:prstGeom>
          <a:noFill/>
          <a:ln/>
        </p:spPr>
        <p:txBody>
          <a:bodyPr wrap="square" lIns="0" tIns="0" rIns="0" bIns="0" rtlCol="0" anchor="ctr"/>
          <a:lstStyle/>
          <a:p>
            <a:pPr marL="0" indent="0">
              <a:buNone/>
            </a:pPr>
            <a:r>
              <a:rPr lang="en-US" sz="800" b="1" dirty="0">
                <a:solidFill>
                  <a:srgbClr val="7F8EA8"/>
                </a:solidFill>
                <a:latin typeface="Aptos" pitchFamily="34" charset="0"/>
                <a:ea typeface="Aptos" pitchFamily="34" charset="-122"/>
                <a:cs typeface="Aptos" pitchFamily="34" charset="-120"/>
              </a:rPr>
              <a:t>BUG BUSTERS  •  CAMPUSCARE  •  AGILE PROJECT MANAGEMENT</a:t>
            </a:r>
            <a:endParaRPr lang="en-US" sz="800" dirty="0"/>
          </a:p>
        </p:txBody>
      </p:sp>
      <p:sp>
        <p:nvSpPr>
          <p:cNvPr id="25"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0.xml" /><Relationship Id="rId1" Type="http://schemas.openxmlformats.org/officeDocument/2006/relationships/slideLayout" Target="../slideLayouts/slideLayout2.xml" /><Relationship Id="rId4" Type="http://schemas.openxmlformats.org/officeDocument/2006/relationships/image" Target="../media/image2.png" /></Relationships>
</file>

<file path=ppt/slides/_rels/slide1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020"/>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B1020"/>
          </a:solidFill>
          <a:ln w="12700">
            <a:solidFill>
              <a:srgbClr val="0B1020"/>
            </a:solidFill>
            <a:prstDash val="solid"/>
          </a:ln>
        </p:spPr>
      </p:sp>
      <p:sp>
        <p:nvSpPr>
          <p:cNvPr id="3" name="Shape 1"/>
          <p:cNvSpPr/>
          <p:nvPr/>
        </p:nvSpPr>
        <p:spPr>
          <a:xfrm>
            <a:off x="8412480" y="457200"/>
            <a:ext cx="0" cy="5394960"/>
          </a:xfrm>
          <a:prstGeom prst="line">
            <a:avLst/>
          </a:prstGeom>
          <a:noFill/>
          <a:ln w="7620">
            <a:solidFill>
              <a:srgbClr val="12213A"/>
            </a:solidFill>
            <a:prstDash val="solid"/>
            <a:headEnd type="none"/>
            <a:tailEnd type="none"/>
          </a:ln>
        </p:spPr>
      </p:sp>
      <p:sp>
        <p:nvSpPr>
          <p:cNvPr id="4" name="Shape 2"/>
          <p:cNvSpPr/>
          <p:nvPr/>
        </p:nvSpPr>
        <p:spPr>
          <a:xfrm>
            <a:off x="8833104" y="457200"/>
            <a:ext cx="0" cy="5394960"/>
          </a:xfrm>
          <a:prstGeom prst="line">
            <a:avLst/>
          </a:prstGeom>
          <a:noFill/>
          <a:ln w="7620">
            <a:solidFill>
              <a:srgbClr val="12213A"/>
            </a:solidFill>
            <a:prstDash val="solid"/>
            <a:headEnd type="none"/>
            <a:tailEnd type="none"/>
          </a:ln>
        </p:spPr>
      </p:sp>
      <p:sp>
        <p:nvSpPr>
          <p:cNvPr id="5" name="Shape 3"/>
          <p:cNvSpPr/>
          <p:nvPr/>
        </p:nvSpPr>
        <p:spPr>
          <a:xfrm>
            <a:off x="9253728" y="457200"/>
            <a:ext cx="0" cy="5394960"/>
          </a:xfrm>
          <a:prstGeom prst="line">
            <a:avLst/>
          </a:prstGeom>
          <a:noFill/>
          <a:ln w="7620">
            <a:solidFill>
              <a:srgbClr val="12213A"/>
            </a:solidFill>
            <a:prstDash val="solid"/>
            <a:headEnd type="none"/>
            <a:tailEnd type="none"/>
          </a:ln>
        </p:spPr>
      </p:sp>
      <p:sp>
        <p:nvSpPr>
          <p:cNvPr id="6" name="Shape 4"/>
          <p:cNvSpPr/>
          <p:nvPr/>
        </p:nvSpPr>
        <p:spPr>
          <a:xfrm>
            <a:off x="9674352" y="457200"/>
            <a:ext cx="0" cy="5394960"/>
          </a:xfrm>
          <a:prstGeom prst="line">
            <a:avLst/>
          </a:prstGeom>
          <a:noFill/>
          <a:ln w="7620">
            <a:solidFill>
              <a:srgbClr val="12213A"/>
            </a:solidFill>
            <a:prstDash val="solid"/>
            <a:headEnd type="none"/>
            <a:tailEnd type="none"/>
          </a:ln>
        </p:spPr>
      </p:sp>
      <p:sp>
        <p:nvSpPr>
          <p:cNvPr id="7" name="Shape 5"/>
          <p:cNvSpPr/>
          <p:nvPr/>
        </p:nvSpPr>
        <p:spPr>
          <a:xfrm>
            <a:off x="10094976" y="457200"/>
            <a:ext cx="0" cy="5394960"/>
          </a:xfrm>
          <a:prstGeom prst="line">
            <a:avLst/>
          </a:prstGeom>
          <a:noFill/>
          <a:ln w="7620">
            <a:solidFill>
              <a:srgbClr val="12213A"/>
            </a:solidFill>
            <a:prstDash val="solid"/>
            <a:headEnd type="none"/>
            <a:tailEnd type="none"/>
          </a:ln>
        </p:spPr>
      </p:sp>
      <p:sp>
        <p:nvSpPr>
          <p:cNvPr id="8" name="Shape 6"/>
          <p:cNvSpPr/>
          <p:nvPr/>
        </p:nvSpPr>
        <p:spPr>
          <a:xfrm>
            <a:off x="10515600" y="457200"/>
            <a:ext cx="0" cy="5394960"/>
          </a:xfrm>
          <a:prstGeom prst="line">
            <a:avLst/>
          </a:prstGeom>
          <a:noFill/>
          <a:ln w="7620">
            <a:solidFill>
              <a:srgbClr val="12213A"/>
            </a:solidFill>
            <a:prstDash val="solid"/>
            <a:headEnd type="none"/>
            <a:tailEnd type="none"/>
          </a:ln>
        </p:spPr>
      </p:sp>
      <p:sp>
        <p:nvSpPr>
          <p:cNvPr id="9" name="Shape 7"/>
          <p:cNvSpPr/>
          <p:nvPr/>
        </p:nvSpPr>
        <p:spPr>
          <a:xfrm>
            <a:off x="10936224" y="457200"/>
            <a:ext cx="0" cy="5394960"/>
          </a:xfrm>
          <a:prstGeom prst="line">
            <a:avLst/>
          </a:prstGeom>
          <a:noFill/>
          <a:ln w="7620">
            <a:solidFill>
              <a:srgbClr val="12213A"/>
            </a:solidFill>
            <a:prstDash val="solid"/>
            <a:headEnd type="none"/>
            <a:tailEnd type="none"/>
          </a:ln>
        </p:spPr>
      </p:sp>
      <p:sp>
        <p:nvSpPr>
          <p:cNvPr id="10" name="Shape 8"/>
          <p:cNvSpPr/>
          <p:nvPr/>
        </p:nvSpPr>
        <p:spPr>
          <a:xfrm>
            <a:off x="11356848" y="457200"/>
            <a:ext cx="0" cy="5394960"/>
          </a:xfrm>
          <a:prstGeom prst="line">
            <a:avLst/>
          </a:prstGeom>
          <a:noFill/>
          <a:ln w="7620">
            <a:solidFill>
              <a:srgbClr val="12213A"/>
            </a:solidFill>
            <a:prstDash val="solid"/>
            <a:headEnd type="none"/>
            <a:tailEnd type="none"/>
          </a:ln>
        </p:spPr>
      </p:sp>
      <p:sp>
        <p:nvSpPr>
          <p:cNvPr id="11" name="Shape 9"/>
          <p:cNvSpPr/>
          <p:nvPr/>
        </p:nvSpPr>
        <p:spPr>
          <a:xfrm>
            <a:off x="11777472" y="457200"/>
            <a:ext cx="0" cy="5394960"/>
          </a:xfrm>
          <a:prstGeom prst="line">
            <a:avLst/>
          </a:prstGeom>
          <a:noFill/>
          <a:ln w="7620">
            <a:solidFill>
              <a:srgbClr val="12213A"/>
            </a:solidFill>
            <a:prstDash val="solid"/>
            <a:headEnd type="none"/>
            <a:tailEnd type="none"/>
          </a:ln>
        </p:spPr>
      </p:sp>
      <p:sp>
        <p:nvSpPr>
          <p:cNvPr id="12" name="Shape 10"/>
          <p:cNvSpPr/>
          <p:nvPr/>
        </p:nvSpPr>
        <p:spPr>
          <a:xfrm>
            <a:off x="7772400" y="548640"/>
            <a:ext cx="3931920" cy="0"/>
          </a:xfrm>
          <a:prstGeom prst="line">
            <a:avLst/>
          </a:prstGeom>
          <a:noFill/>
          <a:ln w="7620">
            <a:solidFill>
              <a:srgbClr val="12213A"/>
            </a:solidFill>
            <a:prstDash val="solid"/>
            <a:headEnd type="none"/>
            <a:tailEnd type="none"/>
          </a:ln>
        </p:spPr>
      </p:sp>
      <p:sp>
        <p:nvSpPr>
          <p:cNvPr id="13" name="Shape 11"/>
          <p:cNvSpPr/>
          <p:nvPr/>
        </p:nvSpPr>
        <p:spPr>
          <a:xfrm>
            <a:off x="7772400" y="978408"/>
            <a:ext cx="3931920" cy="0"/>
          </a:xfrm>
          <a:prstGeom prst="line">
            <a:avLst/>
          </a:prstGeom>
          <a:noFill/>
          <a:ln w="7620">
            <a:solidFill>
              <a:srgbClr val="12213A"/>
            </a:solidFill>
            <a:prstDash val="solid"/>
            <a:headEnd type="none"/>
            <a:tailEnd type="none"/>
          </a:ln>
        </p:spPr>
      </p:sp>
      <p:sp>
        <p:nvSpPr>
          <p:cNvPr id="14" name="Shape 12"/>
          <p:cNvSpPr/>
          <p:nvPr/>
        </p:nvSpPr>
        <p:spPr>
          <a:xfrm>
            <a:off x="7772400" y="1408176"/>
            <a:ext cx="3931920" cy="0"/>
          </a:xfrm>
          <a:prstGeom prst="line">
            <a:avLst/>
          </a:prstGeom>
          <a:noFill/>
          <a:ln w="7620">
            <a:solidFill>
              <a:srgbClr val="12213A"/>
            </a:solidFill>
            <a:prstDash val="solid"/>
            <a:headEnd type="none"/>
            <a:tailEnd type="none"/>
          </a:ln>
        </p:spPr>
      </p:sp>
      <p:sp>
        <p:nvSpPr>
          <p:cNvPr id="15" name="Shape 13"/>
          <p:cNvSpPr/>
          <p:nvPr/>
        </p:nvSpPr>
        <p:spPr>
          <a:xfrm>
            <a:off x="7772400" y="1837944"/>
            <a:ext cx="3931920" cy="0"/>
          </a:xfrm>
          <a:prstGeom prst="line">
            <a:avLst/>
          </a:prstGeom>
          <a:noFill/>
          <a:ln w="7620">
            <a:solidFill>
              <a:srgbClr val="12213A"/>
            </a:solidFill>
            <a:prstDash val="solid"/>
            <a:headEnd type="none"/>
            <a:tailEnd type="none"/>
          </a:ln>
        </p:spPr>
      </p:sp>
      <p:sp>
        <p:nvSpPr>
          <p:cNvPr id="16" name="Shape 14"/>
          <p:cNvSpPr/>
          <p:nvPr/>
        </p:nvSpPr>
        <p:spPr>
          <a:xfrm>
            <a:off x="7772400" y="2267712"/>
            <a:ext cx="3931920" cy="0"/>
          </a:xfrm>
          <a:prstGeom prst="line">
            <a:avLst/>
          </a:prstGeom>
          <a:noFill/>
          <a:ln w="7620">
            <a:solidFill>
              <a:srgbClr val="12213A"/>
            </a:solidFill>
            <a:prstDash val="solid"/>
            <a:headEnd type="none"/>
            <a:tailEnd type="none"/>
          </a:ln>
        </p:spPr>
      </p:sp>
      <p:sp>
        <p:nvSpPr>
          <p:cNvPr id="17" name="Shape 15"/>
          <p:cNvSpPr/>
          <p:nvPr/>
        </p:nvSpPr>
        <p:spPr>
          <a:xfrm>
            <a:off x="7772400" y="2697480"/>
            <a:ext cx="3931920" cy="0"/>
          </a:xfrm>
          <a:prstGeom prst="line">
            <a:avLst/>
          </a:prstGeom>
          <a:noFill/>
          <a:ln w="7620">
            <a:solidFill>
              <a:srgbClr val="12213A"/>
            </a:solidFill>
            <a:prstDash val="solid"/>
            <a:headEnd type="none"/>
            <a:tailEnd type="none"/>
          </a:ln>
        </p:spPr>
      </p:sp>
      <p:sp>
        <p:nvSpPr>
          <p:cNvPr id="18" name="Shape 16"/>
          <p:cNvSpPr/>
          <p:nvPr/>
        </p:nvSpPr>
        <p:spPr>
          <a:xfrm>
            <a:off x="7772400" y="3127248"/>
            <a:ext cx="3931920" cy="0"/>
          </a:xfrm>
          <a:prstGeom prst="line">
            <a:avLst/>
          </a:prstGeom>
          <a:noFill/>
          <a:ln w="7620">
            <a:solidFill>
              <a:srgbClr val="12213A"/>
            </a:solidFill>
            <a:prstDash val="solid"/>
            <a:headEnd type="none"/>
            <a:tailEnd type="none"/>
          </a:ln>
        </p:spPr>
      </p:sp>
      <p:sp>
        <p:nvSpPr>
          <p:cNvPr id="19" name="Shape 17"/>
          <p:cNvSpPr/>
          <p:nvPr/>
        </p:nvSpPr>
        <p:spPr>
          <a:xfrm>
            <a:off x="7772400" y="3557016"/>
            <a:ext cx="3931920" cy="0"/>
          </a:xfrm>
          <a:prstGeom prst="line">
            <a:avLst/>
          </a:prstGeom>
          <a:noFill/>
          <a:ln w="7620">
            <a:solidFill>
              <a:srgbClr val="12213A"/>
            </a:solidFill>
            <a:prstDash val="solid"/>
            <a:headEnd type="none"/>
            <a:tailEnd type="none"/>
          </a:ln>
        </p:spPr>
      </p:sp>
      <p:sp>
        <p:nvSpPr>
          <p:cNvPr id="20" name="Shape 18"/>
          <p:cNvSpPr/>
          <p:nvPr/>
        </p:nvSpPr>
        <p:spPr>
          <a:xfrm>
            <a:off x="7772400" y="3986784"/>
            <a:ext cx="3931920" cy="0"/>
          </a:xfrm>
          <a:prstGeom prst="line">
            <a:avLst/>
          </a:prstGeom>
          <a:noFill/>
          <a:ln w="7620">
            <a:solidFill>
              <a:srgbClr val="12213A"/>
            </a:solidFill>
            <a:prstDash val="solid"/>
            <a:headEnd type="none"/>
            <a:tailEnd type="none"/>
          </a:ln>
        </p:spPr>
      </p:sp>
      <p:sp>
        <p:nvSpPr>
          <p:cNvPr id="21" name="Shape 19"/>
          <p:cNvSpPr/>
          <p:nvPr/>
        </p:nvSpPr>
        <p:spPr>
          <a:xfrm>
            <a:off x="7772400" y="4416552"/>
            <a:ext cx="3931920" cy="0"/>
          </a:xfrm>
          <a:prstGeom prst="line">
            <a:avLst/>
          </a:prstGeom>
          <a:noFill/>
          <a:ln w="7620">
            <a:solidFill>
              <a:srgbClr val="12213A"/>
            </a:solidFill>
            <a:prstDash val="solid"/>
            <a:headEnd type="none"/>
            <a:tailEnd type="none"/>
          </a:ln>
        </p:spPr>
      </p:sp>
      <p:sp>
        <p:nvSpPr>
          <p:cNvPr id="22" name="Shape 20"/>
          <p:cNvSpPr/>
          <p:nvPr/>
        </p:nvSpPr>
        <p:spPr>
          <a:xfrm>
            <a:off x="7772400" y="4846320"/>
            <a:ext cx="3931920" cy="0"/>
          </a:xfrm>
          <a:prstGeom prst="line">
            <a:avLst/>
          </a:prstGeom>
          <a:noFill/>
          <a:ln w="7620">
            <a:solidFill>
              <a:srgbClr val="12213A"/>
            </a:solidFill>
            <a:prstDash val="solid"/>
            <a:headEnd type="none"/>
            <a:tailEnd type="none"/>
          </a:ln>
        </p:spPr>
      </p:sp>
      <p:sp>
        <p:nvSpPr>
          <p:cNvPr id="23" name="Shape 21"/>
          <p:cNvSpPr/>
          <p:nvPr/>
        </p:nvSpPr>
        <p:spPr>
          <a:xfrm>
            <a:off x="7772400" y="5276088"/>
            <a:ext cx="3931920" cy="0"/>
          </a:xfrm>
          <a:prstGeom prst="line">
            <a:avLst/>
          </a:prstGeom>
          <a:noFill/>
          <a:ln w="7620">
            <a:solidFill>
              <a:srgbClr val="12213A"/>
            </a:solidFill>
            <a:prstDash val="solid"/>
            <a:headEnd type="none"/>
            <a:tailEnd type="none"/>
          </a:ln>
        </p:spPr>
      </p:sp>
      <p:sp>
        <p:nvSpPr>
          <p:cNvPr id="24" name="Shape 22"/>
          <p:cNvSpPr/>
          <p:nvPr/>
        </p:nvSpPr>
        <p:spPr>
          <a:xfrm>
            <a:off x="594360" y="566928"/>
            <a:ext cx="2057400" cy="329184"/>
          </a:xfrm>
          <a:prstGeom prst="roundRect">
            <a:avLst>
              <a:gd name="adj" fmla="val 22222"/>
            </a:avLst>
          </a:prstGeom>
          <a:solidFill>
            <a:srgbClr val="4CC9F0"/>
          </a:solidFill>
          <a:ln w="12700">
            <a:solidFill>
              <a:srgbClr val="4CC9F0"/>
            </a:solidFill>
            <a:prstDash val="solid"/>
          </a:ln>
        </p:spPr>
        <p:txBody>
          <a:bodyPr/>
          <a:lstStyle/>
          <a:p>
            <a:endParaRPr lang="en-US" dirty="0"/>
          </a:p>
        </p:txBody>
      </p:sp>
      <p:sp>
        <p:nvSpPr>
          <p:cNvPr id="25" name="Text 23"/>
          <p:cNvSpPr/>
          <p:nvPr/>
        </p:nvSpPr>
        <p:spPr>
          <a:xfrm>
            <a:off x="704088" y="621792"/>
            <a:ext cx="183794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AGILE PROJECT</a:t>
            </a:r>
            <a:endParaRPr lang="en-US" sz="1000" dirty="0"/>
          </a:p>
        </p:txBody>
      </p:sp>
      <p:sp>
        <p:nvSpPr>
          <p:cNvPr id="26" name="Text 24"/>
          <p:cNvSpPr/>
          <p:nvPr/>
        </p:nvSpPr>
        <p:spPr>
          <a:xfrm>
            <a:off x="594360" y="1234440"/>
            <a:ext cx="6583680" cy="777240"/>
          </a:xfrm>
          <a:prstGeom prst="rect">
            <a:avLst/>
          </a:prstGeom>
          <a:noFill/>
          <a:ln/>
        </p:spPr>
        <p:txBody>
          <a:bodyPr wrap="square" lIns="0" tIns="0" rIns="0" bIns="0" rtlCol="0" anchor="ctr">
            <a:normAutofit/>
          </a:bodyPr>
          <a:lstStyle/>
          <a:p>
            <a:pPr marL="0" indent="0">
              <a:buNone/>
            </a:pPr>
            <a:r>
              <a:rPr lang="en-US" sz="4800" b="1" dirty="0">
                <a:solidFill>
                  <a:srgbClr val="F5F7FB"/>
                </a:solidFill>
              </a:rPr>
              <a:t>CAMPUS CARE</a:t>
            </a:r>
            <a:endParaRPr lang="en-US" sz="4800" dirty="0"/>
          </a:p>
        </p:txBody>
      </p:sp>
      <p:sp>
        <p:nvSpPr>
          <p:cNvPr id="27" name="Text 25"/>
          <p:cNvSpPr/>
          <p:nvPr/>
        </p:nvSpPr>
        <p:spPr>
          <a:xfrm>
            <a:off x="621792" y="2029968"/>
            <a:ext cx="5943600" cy="438912"/>
          </a:xfrm>
          <a:prstGeom prst="rect">
            <a:avLst/>
          </a:prstGeom>
          <a:noFill/>
          <a:ln/>
        </p:spPr>
        <p:txBody>
          <a:bodyPr wrap="square" lIns="0" tIns="0" rIns="0" bIns="0" rtlCol="0" anchor="ctr">
            <a:normAutofit/>
          </a:bodyPr>
          <a:lstStyle/>
          <a:p>
            <a:pPr marL="0" indent="0">
              <a:buNone/>
            </a:pPr>
            <a:r>
              <a:rPr lang="en-US" sz="2100" dirty="0">
                <a:solidFill>
                  <a:srgbClr val="AAB6CA"/>
                </a:solidFill>
              </a:rPr>
              <a:t>Smart Complaint &amp; Maintenance System</a:t>
            </a:r>
            <a:endParaRPr lang="en-US" sz="2100" dirty="0"/>
          </a:p>
        </p:txBody>
      </p:sp>
      <p:sp>
        <p:nvSpPr>
          <p:cNvPr id="28" name="Text 26"/>
          <p:cNvSpPr/>
          <p:nvPr/>
        </p:nvSpPr>
        <p:spPr>
          <a:xfrm>
            <a:off x="621792" y="2624328"/>
            <a:ext cx="4114800" cy="320040"/>
          </a:xfrm>
          <a:prstGeom prst="rect">
            <a:avLst/>
          </a:prstGeom>
          <a:noFill/>
          <a:ln/>
        </p:spPr>
        <p:txBody>
          <a:bodyPr wrap="square" lIns="0" tIns="0" rIns="0" bIns="0" rtlCol="0" anchor="ctr"/>
          <a:lstStyle/>
          <a:p>
            <a:pPr marL="0" indent="0">
              <a:buNone/>
            </a:pPr>
            <a:r>
              <a:rPr lang="en-US" sz="1600" b="1" dirty="0">
                <a:solidFill>
                  <a:srgbClr val="24D1B4"/>
                </a:solidFill>
              </a:rPr>
              <a:t>Report. Track. Resolve.</a:t>
            </a:r>
            <a:endParaRPr lang="en-US" sz="1600" dirty="0"/>
          </a:p>
        </p:txBody>
      </p:sp>
      <p:sp>
        <p:nvSpPr>
          <p:cNvPr id="29" name="Shape 27"/>
          <p:cNvSpPr/>
          <p:nvPr/>
        </p:nvSpPr>
        <p:spPr>
          <a:xfrm>
            <a:off x="8183880" y="1170432"/>
            <a:ext cx="2743200" cy="3429000"/>
          </a:xfrm>
          <a:prstGeom prst="roundRect">
            <a:avLst>
              <a:gd name="adj" fmla="val 4000"/>
            </a:avLst>
          </a:prstGeom>
          <a:solidFill>
            <a:srgbClr val="121A2B"/>
          </a:solidFill>
          <a:ln w="15240">
            <a:solidFill>
              <a:srgbClr val="273650"/>
            </a:solidFill>
            <a:prstDash val="solid"/>
          </a:ln>
        </p:spPr>
      </p:sp>
      <p:sp>
        <p:nvSpPr>
          <p:cNvPr id="30" name="Shape 28"/>
          <p:cNvSpPr/>
          <p:nvPr/>
        </p:nvSpPr>
        <p:spPr>
          <a:xfrm>
            <a:off x="8430768" y="1444752"/>
            <a:ext cx="475488" cy="475488"/>
          </a:xfrm>
          <a:prstGeom prst="ellipse">
            <a:avLst/>
          </a:prstGeom>
          <a:solidFill>
            <a:srgbClr val="24D1B4"/>
          </a:solidFill>
          <a:ln w="12700">
            <a:solidFill>
              <a:srgbClr val="24D1B4"/>
            </a:solidFill>
            <a:prstDash val="solid"/>
          </a:ln>
        </p:spPr>
      </p:sp>
      <p:sp>
        <p:nvSpPr>
          <p:cNvPr id="31" name="Text 29"/>
          <p:cNvSpPr/>
          <p:nvPr/>
        </p:nvSpPr>
        <p:spPr>
          <a:xfrm>
            <a:off x="8430768" y="1472184"/>
            <a:ext cx="475488" cy="420624"/>
          </a:xfrm>
          <a:prstGeom prst="rect">
            <a:avLst/>
          </a:prstGeom>
          <a:noFill/>
          <a:ln/>
        </p:spPr>
        <p:txBody>
          <a:bodyPr wrap="square" lIns="0" tIns="0" rIns="0" bIns="0" rtlCol="0" anchor="ctr"/>
          <a:lstStyle/>
          <a:p>
            <a:pPr marL="0" indent="0" algn="ctr">
              <a:buNone/>
            </a:pPr>
            <a:r>
              <a:rPr lang="en-US" sz="1400" b="1" dirty="0">
                <a:solidFill>
                  <a:srgbClr val="0B1020"/>
                </a:solidFill>
              </a:rPr>
              <a:t>CC</a:t>
            </a:r>
            <a:endParaRPr lang="en-US" sz="1400" dirty="0"/>
          </a:p>
        </p:txBody>
      </p:sp>
      <p:sp>
        <p:nvSpPr>
          <p:cNvPr id="32" name="Text 30"/>
          <p:cNvSpPr/>
          <p:nvPr/>
        </p:nvSpPr>
        <p:spPr>
          <a:xfrm>
            <a:off x="9034272" y="1472184"/>
            <a:ext cx="1554480" cy="256032"/>
          </a:xfrm>
          <a:prstGeom prst="rect">
            <a:avLst/>
          </a:prstGeom>
          <a:noFill/>
          <a:ln/>
        </p:spPr>
        <p:txBody>
          <a:bodyPr wrap="square" lIns="0" tIns="0" rIns="0" bIns="0" rtlCol="0" anchor="ctr"/>
          <a:lstStyle/>
          <a:p>
            <a:pPr marL="0" indent="0">
              <a:buNone/>
            </a:pPr>
            <a:r>
              <a:rPr lang="en-US" sz="1600" b="1" dirty="0">
                <a:solidFill>
                  <a:srgbClr val="F5F7FB"/>
                </a:solidFill>
              </a:rPr>
              <a:t>CampusCare</a:t>
            </a:r>
            <a:endParaRPr lang="en-US" sz="1600" dirty="0"/>
          </a:p>
        </p:txBody>
      </p:sp>
      <p:sp>
        <p:nvSpPr>
          <p:cNvPr id="33" name="Shape 31"/>
          <p:cNvSpPr/>
          <p:nvPr/>
        </p:nvSpPr>
        <p:spPr>
          <a:xfrm>
            <a:off x="8412480" y="2148840"/>
            <a:ext cx="493776" cy="329184"/>
          </a:xfrm>
          <a:prstGeom prst="roundRect">
            <a:avLst>
              <a:gd name="adj" fmla="val 22222"/>
            </a:avLst>
          </a:prstGeom>
          <a:solidFill>
            <a:srgbClr val="162239"/>
          </a:solidFill>
          <a:ln w="12700">
            <a:solidFill>
              <a:srgbClr val="162239"/>
            </a:solidFill>
            <a:prstDash val="solid"/>
          </a:ln>
        </p:spPr>
      </p:sp>
      <p:sp>
        <p:nvSpPr>
          <p:cNvPr id="34" name="Text 32"/>
          <p:cNvSpPr/>
          <p:nvPr/>
        </p:nvSpPr>
        <p:spPr>
          <a:xfrm>
            <a:off x="8522208" y="2203704"/>
            <a:ext cx="274320" cy="182880"/>
          </a:xfrm>
          <a:prstGeom prst="rect">
            <a:avLst/>
          </a:prstGeom>
          <a:noFill/>
          <a:ln/>
        </p:spPr>
        <p:txBody>
          <a:bodyPr wrap="square" lIns="0" tIns="0" rIns="0" bIns="0" rtlCol="0" anchor="ctr">
            <a:normAutofit/>
          </a:bodyPr>
          <a:lstStyle/>
          <a:p>
            <a:pPr marL="0" indent="0" algn="ctr">
              <a:buNone/>
            </a:pPr>
            <a:r>
              <a:rPr lang="en-US" sz="1000" b="1" dirty="0">
                <a:solidFill>
                  <a:srgbClr val="4CC9F0"/>
                </a:solidFill>
              </a:rPr>
              <a:t>01</a:t>
            </a:r>
            <a:endParaRPr lang="en-US" sz="1000" dirty="0"/>
          </a:p>
        </p:txBody>
      </p:sp>
      <p:sp>
        <p:nvSpPr>
          <p:cNvPr id="35" name="Text 33"/>
          <p:cNvSpPr/>
          <p:nvPr/>
        </p:nvSpPr>
        <p:spPr>
          <a:xfrm>
            <a:off x="9034272" y="2194560"/>
            <a:ext cx="1508760" cy="182880"/>
          </a:xfrm>
          <a:prstGeom prst="rect">
            <a:avLst/>
          </a:prstGeom>
          <a:noFill/>
          <a:ln/>
        </p:spPr>
        <p:txBody>
          <a:bodyPr wrap="square" lIns="0" tIns="0" rIns="0" bIns="0" rtlCol="0" anchor="ctr"/>
          <a:lstStyle/>
          <a:p>
            <a:pPr marL="0" indent="0">
              <a:buNone/>
            </a:pPr>
            <a:r>
              <a:rPr lang="en-US" sz="1200" dirty="0">
                <a:solidFill>
                  <a:srgbClr val="AAB6CA"/>
                </a:solidFill>
              </a:rPr>
              <a:t>Submit</a:t>
            </a:r>
            <a:endParaRPr lang="en-US" sz="1200" dirty="0"/>
          </a:p>
        </p:txBody>
      </p:sp>
      <p:sp>
        <p:nvSpPr>
          <p:cNvPr id="36" name="Shape 34"/>
          <p:cNvSpPr/>
          <p:nvPr/>
        </p:nvSpPr>
        <p:spPr>
          <a:xfrm>
            <a:off x="8412480" y="2715768"/>
            <a:ext cx="493776" cy="329184"/>
          </a:xfrm>
          <a:prstGeom prst="roundRect">
            <a:avLst>
              <a:gd name="adj" fmla="val 22222"/>
            </a:avLst>
          </a:prstGeom>
          <a:solidFill>
            <a:srgbClr val="162239"/>
          </a:solidFill>
          <a:ln w="12700">
            <a:solidFill>
              <a:srgbClr val="162239"/>
            </a:solidFill>
            <a:prstDash val="solid"/>
          </a:ln>
        </p:spPr>
      </p:sp>
      <p:sp>
        <p:nvSpPr>
          <p:cNvPr id="37" name="Text 35"/>
          <p:cNvSpPr/>
          <p:nvPr/>
        </p:nvSpPr>
        <p:spPr>
          <a:xfrm>
            <a:off x="8522208" y="2770632"/>
            <a:ext cx="274320" cy="182880"/>
          </a:xfrm>
          <a:prstGeom prst="rect">
            <a:avLst/>
          </a:prstGeom>
          <a:noFill/>
          <a:ln/>
        </p:spPr>
        <p:txBody>
          <a:bodyPr wrap="square" lIns="0" tIns="0" rIns="0" bIns="0" rtlCol="0" anchor="ctr">
            <a:normAutofit/>
          </a:bodyPr>
          <a:lstStyle/>
          <a:p>
            <a:pPr marL="0" indent="0" algn="ctr">
              <a:buNone/>
            </a:pPr>
            <a:r>
              <a:rPr lang="en-US" sz="1000" b="1" dirty="0">
                <a:solidFill>
                  <a:srgbClr val="4CC9F0"/>
                </a:solidFill>
              </a:rPr>
              <a:t>02</a:t>
            </a:r>
            <a:endParaRPr lang="en-US" sz="1000" dirty="0"/>
          </a:p>
        </p:txBody>
      </p:sp>
      <p:sp>
        <p:nvSpPr>
          <p:cNvPr id="38" name="Text 36"/>
          <p:cNvSpPr/>
          <p:nvPr/>
        </p:nvSpPr>
        <p:spPr>
          <a:xfrm>
            <a:off x="9034272" y="2761488"/>
            <a:ext cx="1508760" cy="182880"/>
          </a:xfrm>
          <a:prstGeom prst="rect">
            <a:avLst/>
          </a:prstGeom>
          <a:noFill/>
          <a:ln/>
        </p:spPr>
        <p:txBody>
          <a:bodyPr wrap="square" lIns="0" tIns="0" rIns="0" bIns="0" rtlCol="0" anchor="ctr"/>
          <a:lstStyle/>
          <a:p>
            <a:pPr marL="0" indent="0">
              <a:buNone/>
            </a:pPr>
            <a:r>
              <a:rPr lang="en-US" sz="1200" dirty="0">
                <a:solidFill>
                  <a:srgbClr val="AAB6CA"/>
                </a:solidFill>
              </a:rPr>
              <a:t>Track</a:t>
            </a:r>
            <a:endParaRPr lang="en-US" sz="1200" dirty="0"/>
          </a:p>
        </p:txBody>
      </p:sp>
      <p:sp>
        <p:nvSpPr>
          <p:cNvPr id="39" name="Shape 37"/>
          <p:cNvSpPr/>
          <p:nvPr/>
        </p:nvSpPr>
        <p:spPr>
          <a:xfrm>
            <a:off x="8412480" y="3282696"/>
            <a:ext cx="493776" cy="329184"/>
          </a:xfrm>
          <a:prstGeom prst="roundRect">
            <a:avLst>
              <a:gd name="adj" fmla="val 22222"/>
            </a:avLst>
          </a:prstGeom>
          <a:solidFill>
            <a:srgbClr val="162239"/>
          </a:solidFill>
          <a:ln w="12700">
            <a:solidFill>
              <a:srgbClr val="162239"/>
            </a:solidFill>
            <a:prstDash val="solid"/>
          </a:ln>
        </p:spPr>
      </p:sp>
      <p:sp>
        <p:nvSpPr>
          <p:cNvPr id="40" name="Text 38"/>
          <p:cNvSpPr/>
          <p:nvPr/>
        </p:nvSpPr>
        <p:spPr>
          <a:xfrm>
            <a:off x="8522208" y="3337560"/>
            <a:ext cx="274320" cy="182880"/>
          </a:xfrm>
          <a:prstGeom prst="rect">
            <a:avLst/>
          </a:prstGeom>
          <a:noFill/>
          <a:ln/>
        </p:spPr>
        <p:txBody>
          <a:bodyPr wrap="square" lIns="0" tIns="0" rIns="0" bIns="0" rtlCol="0" anchor="ctr">
            <a:normAutofit/>
          </a:bodyPr>
          <a:lstStyle/>
          <a:p>
            <a:pPr marL="0" indent="0" algn="ctr">
              <a:buNone/>
            </a:pPr>
            <a:r>
              <a:rPr lang="en-US" sz="1000" b="1" dirty="0">
                <a:solidFill>
                  <a:srgbClr val="4CC9F0"/>
                </a:solidFill>
              </a:rPr>
              <a:t>03</a:t>
            </a:r>
            <a:endParaRPr lang="en-US" sz="1000" dirty="0"/>
          </a:p>
        </p:txBody>
      </p:sp>
      <p:sp>
        <p:nvSpPr>
          <p:cNvPr id="41" name="Text 39"/>
          <p:cNvSpPr/>
          <p:nvPr/>
        </p:nvSpPr>
        <p:spPr>
          <a:xfrm>
            <a:off x="9034272" y="3328416"/>
            <a:ext cx="1508760" cy="182880"/>
          </a:xfrm>
          <a:prstGeom prst="rect">
            <a:avLst/>
          </a:prstGeom>
          <a:noFill/>
          <a:ln/>
        </p:spPr>
        <p:txBody>
          <a:bodyPr wrap="square" lIns="0" tIns="0" rIns="0" bIns="0" rtlCol="0" anchor="ctr"/>
          <a:lstStyle/>
          <a:p>
            <a:pPr marL="0" indent="0">
              <a:buNone/>
            </a:pPr>
            <a:r>
              <a:rPr lang="en-US" sz="1200" dirty="0">
                <a:solidFill>
                  <a:srgbClr val="AAB6CA"/>
                </a:solidFill>
              </a:rPr>
              <a:t>Assign</a:t>
            </a:r>
            <a:endParaRPr lang="en-US" sz="1200" dirty="0"/>
          </a:p>
        </p:txBody>
      </p:sp>
      <p:sp>
        <p:nvSpPr>
          <p:cNvPr id="42" name="Shape 40"/>
          <p:cNvSpPr/>
          <p:nvPr/>
        </p:nvSpPr>
        <p:spPr>
          <a:xfrm>
            <a:off x="8412480" y="3849624"/>
            <a:ext cx="493776" cy="329184"/>
          </a:xfrm>
          <a:prstGeom prst="roundRect">
            <a:avLst>
              <a:gd name="adj" fmla="val 22222"/>
            </a:avLst>
          </a:prstGeom>
          <a:solidFill>
            <a:srgbClr val="162239"/>
          </a:solidFill>
          <a:ln w="12700">
            <a:solidFill>
              <a:srgbClr val="162239"/>
            </a:solidFill>
            <a:prstDash val="solid"/>
          </a:ln>
        </p:spPr>
      </p:sp>
      <p:sp>
        <p:nvSpPr>
          <p:cNvPr id="43" name="Text 41"/>
          <p:cNvSpPr/>
          <p:nvPr/>
        </p:nvSpPr>
        <p:spPr>
          <a:xfrm>
            <a:off x="8522208" y="3904488"/>
            <a:ext cx="274320" cy="182880"/>
          </a:xfrm>
          <a:prstGeom prst="rect">
            <a:avLst/>
          </a:prstGeom>
          <a:noFill/>
          <a:ln/>
        </p:spPr>
        <p:txBody>
          <a:bodyPr wrap="square" lIns="0" tIns="0" rIns="0" bIns="0" rtlCol="0" anchor="ctr">
            <a:normAutofit/>
          </a:bodyPr>
          <a:lstStyle/>
          <a:p>
            <a:pPr marL="0" indent="0" algn="ctr">
              <a:buNone/>
            </a:pPr>
            <a:r>
              <a:rPr lang="en-US" sz="1000" b="1" dirty="0">
                <a:solidFill>
                  <a:srgbClr val="4CC9F0"/>
                </a:solidFill>
              </a:rPr>
              <a:t>04</a:t>
            </a:r>
            <a:endParaRPr lang="en-US" sz="1000" dirty="0"/>
          </a:p>
        </p:txBody>
      </p:sp>
      <p:sp>
        <p:nvSpPr>
          <p:cNvPr id="44" name="Text 42"/>
          <p:cNvSpPr/>
          <p:nvPr/>
        </p:nvSpPr>
        <p:spPr>
          <a:xfrm>
            <a:off x="9034272" y="3895344"/>
            <a:ext cx="1508760" cy="182880"/>
          </a:xfrm>
          <a:prstGeom prst="rect">
            <a:avLst/>
          </a:prstGeom>
          <a:noFill/>
          <a:ln/>
        </p:spPr>
        <p:txBody>
          <a:bodyPr wrap="square" lIns="0" tIns="0" rIns="0" bIns="0" rtlCol="0" anchor="ctr"/>
          <a:lstStyle/>
          <a:p>
            <a:pPr marL="0" indent="0">
              <a:buNone/>
            </a:pPr>
            <a:r>
              <a:rPr lang="en-US" sz="1200" dirty="0">
                <a:solidFill>
                  <a:srgbClr val="AAB6CA"/>
                </a:solidFill>
              </a:rPr>
              <a:t>Notify</a:t>
            </a:r>
            <a:endParaRPr lang="en-US" sz="1200" dirty="0"/>
          </a:p>
        </p:txBody>
      </p:sp>
      <p:sp>
        <p:nvSpPr>
          <p:cNvPr id="45" name="Text 43"/>
          <p:cNvSpPr/>
          <p:nvPr/>
        </p:nvSpPr>
        <p:spPr>
          <a:xfrm>
            <a:off x="621792" y="5193792"/>
            <a:ext cx="1463040" cy="182880"/>
          </a:xfrm>
          <a:prstGeom prst="rect">
            <a:avLst/>
          </a:prstGeom>
          <a:noFill/>
          <a:ln/>
        </p:spPr>
        <p:txBody>
          <a:bodyPr wrap="square" lIns="0" tIns="0" rIns="0" bIns="0" rtlCol="0" anchor="ctr"/>
          <a:lstStyle/>
          <a:p>
            <a:pPr marL="0" indent="0">
              <a:buNone/>
            </a:pPr>
            <a:r>
              <a:rPr lang="en-US" sz="900" dirty="0">
                <a:solidFill>
                  <a:srgbClr val="AAB6CA"/>
                </a:solidFill>
              </a:rPr>
              <a:t>Presented by</a:t>
            </a:r>
            <a:endParaRPr lang="en-US" sz="900" dirty="0"/>
          </a:p>
        </p:txBody>
      </p:sp>
      <p:sp>
        <p:nvSpPr>
          <p:cNvPr id="46" name="Text 44"/>
          <p:cNvSpPr/>
          <p:nvPr/>
        </p:nvSpPr>
        <p:spPr>
          <a:xfrm>
            <a:off x="621792" y="5431536"/>
            <a:ext cx="2468880" cy="274320"/>
          </a:xfrm>
          <a:prstGeom prst="rect">
            <a:avLst/>
          </a:prstGeom>
          <a:noFill/>
          <a:ln/>
        </p:spPr>
        <p:txBody>
          <a:bodyPr wrap="square" lIns="0" tIns="0" rIns="0" bIns="0" rtlCol="0" anchor="ctr"/>
          <a:lstStyle/>
          <a:p>
            <a:pPr marL="0" indent="0">
              <a:buNone/>
            </a:pPr>
            <a:r>
              <a:rPr lang="en-US" sz="1800" b="1" dirty="0">
                <a:solidFill>
                  <a:srgbClr val="F5F7FB"/>
                </a:solidFill>
              </a:rPr>
              <a:t>BUG BUSTERS</a:t>
            </a:r>
            <a:endParaRPr lang="en-US" sz="1800" dirty="0"/>
          </a:p>
        </p:txBody>
      </p:sp>
      <p:sp>
        <p:nvSpPr>
          <p:cNvPr id="47" name="Text 45"/>
          <p:cNvSpPr/>
          <p:nvPr/>
        </p:nvSpPr>
        <p:spPr>
          <a:xfrm>
            <a:off x="621792" y="5797296"/>
            <a:ext cx="6583680" cy="210312"/>
          </a:xfrm>
          <a:prstGeom prst="rect">
            <a:avLst/>
          </a:prstGeom>
          <a:noFill/>
          <a:ln/>
        </p:spPr>
        <p:txBody>
          <a:bodyPr wrap="square" lIns="0" tIns="0" rIns="0" bIns="0" rtlCol="0" anchor="ctr">
            <a:normAutofit/>
          </a:bodyPr>
          <a:lstStyle/>
          <a:p>
            <a:pPr marL="0" indent="0">
              <a:buNone/>
            </a:pPr>
            <a:r>
              <a:rPr lang="en-US" sz="1000" dirty="0">
                <a:solidFill>
                  <a:srgbClr val="AAB6CA"/>
                </a:solidFill>
              </a:rPr>
              <a:t>Johan Rohith  •  Kavinaya Prajana  •  Devadharshini  •  Jelisha Shali</a:t>
            </a:r>
            <a:endParaRPr lang="en-US" sz="1000" dirty="0"/>
          </a:p>
        </p:txBody>
      </p:sp>
      <p:sp>
        <p:nvSpPr>
          <p:cNvPr id="48"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02  •  PROBLEM STATEMENT</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The Problem</a:t>
            </a:r>
            <a:endParaRPr lang="en-US" sz="2700" dirty="0"/>
          </a:p>
        </p:txBody>
      </p:sp>
      <p:sp>
        <p:nvSpPr>
          <p:cNvPr id="4" name="Shape 2"/>
          <p:cNvSpPr/>
          <p:nvPr/>
        </p:nvSpPr>
        <p:spPr>
          <a:xfrm>
            <a:off x="566928" y="1298448"/>
            <a:ext cx="3520440" cy="4069080"/>
          </a:xfrm>
          <a:prstGeom prst="roundRect">
            <a:avLst>
              <a:gd name="adj" fmla="val 2338"/>
            </a:avLst>
          </a:prstGeom>
          <a:solidFill>
            <a:srgbClr val="121A2B"/>
          </a:solidFill>
          <a:ln w="12700">
            <a:solidFill>
              <a:srgbClr val="273650"/>
            </a:solidFill>
            <a:prstDash val="solid"/>
          </a:ln>
        </p:spPr>
      </p:sp>
      <p:sp>
        <p:nvSpPr>
          <p:cNvPr id="5" name="Shape 3"/>
          <p:cNvSpPr/>
          <p:nvPr/>
        </p:nvSpPr>
        <p:spPr>
          <a:xfrm>
            <a:off x="566928" y="1298448"/>
            <a:ext cx="64008" cy="4069080"/>
          </a:xfrm>
          <a:prstGeom prst="rect">
            <a:avLst/>
          </a:prstGeom>
          <a:solidFill>
            <a:srgbClr val="FF6B7A"/>
          </a:solidFill>
          <a:ln w="12700">
            <a:solidFill>
              <a:srgbClr val="FF6B7A"/>
            </a:solidFill>
            <a:prstDash val="solid"/>
          </a:ln>
        </p:spPr>
      </p:sp>
      <p:sp>
        <p:nvSpPr>
          <p:cNvPr id="6" name="Text 4"/>
          <p:cNvSpPr/>
          <p:nvPr/>
        </p:nvSpPr>
        <p:spPr>
          <a:xfrm>
            <a:off x="803393" y="1566594"/>
            <a:ext cx="3172968" cy="256032"/>
          </a:xfrm>
          <a:prstGeom prst="rect">
            <a:avLst/>
          </a:prstGeom>
          <a:noFill/>
          <a:ln/>
        </p:spPr>
        <p:txBody>
          <a:bodyPr wrap="square" lIns="0" tIns="0" rIns="0" bIns="0" rtlCol="0" anchor="ctr">
            <a:noAutofit/>
          </a:bodyPr>
          <a:lstStyle/>
          <a:p>
            <a:pPr marL="0" indent="0">
              <a:buNone/>
            </a:pPr>
            <a:r>
              <a:rPr lang="en-US" sz="2000" b="1" dirty="0">
                <a:solidFill>
                  <a:srgbClr val="F5F7FB"/>
                </a:solidFill>
              </a:rPr>
              <a:t>Today</a:t>
            </a:r>
            <a:endParaRPr lang="en-US" sz="2000" dirty="0"/>
          </a:p>
        </p:txBody>
      </p:sp>
      <p:sp>
        <p:nvSpPr>
          <p:cNvPr id="7" name="Text 5"/>
          <p:cNvSpPr/>
          <p:nvPr/>
        </p:nvSpPr>
        <p:spPr>
          <a:xfrm>
            <a:off x="821681" y="2130552"/>
            <a:ext cx="3154680" cy="3429000"/>
          </a:xfrm>
          <a:prstGeom prst="rect">
            <a:avLst/>
          </a:prstGeom>
          <a:noFill/>
          <a:ln/>
        </p:spPr>
        <p:txBody>
          <a:bodyPr wrap="square" lIns="254" tIns="254" rIns="254" bIns="254" rtlCol="0" anchor="t">
            <a:normAutofit/>
          </a:bodyPr>
          <a:lstStyle/>
          <a:p>
            <a:pPr marL="0" indent="0">
              <a:buNone/>
            </a:pPr>
            <a:r>
              <a:rPr lang="en-US" sz="1600" b="1" dirty="0">
                <a:solidFill>
                  <a:srgbClr val="AAB6CA"/>
                </a:solidFill>
              </a:rPr>
              <a:t>Complaints can arrive through verbal requests, paper notes, WhatsApp messages or informal conversations.</a:t>
            </a:r>
            <a:endParaRPr lang="en-US" sz="1600" b="1" dirty="0"/>
          </a:p>
          <a:p>
            <a:pPr marL="0" indent="0">
              <a:buNone/>
            </a:pPr>
            <a:endParaRPr lang="en-US" sz="1600" b="1" dirty="0"/>
          </a:p>
          <a:p>
            <a:pPr marL="0" indent="0">
              <a:buNone/>
            </a:pPr>
            <a:r>
              <a:rPr lang="en-US" sz="1600" b="1" dirty="0">
                <a:solidFill>
                  <a:srgbClr val="AAB6CA"/>
                </a:solidFill>
              </a:rPr>
              <a:t>That makes it difficult to know which complaint is active, who is handling it, and whether it has actually been resolved.</a:t>
            </a:r>
            <a:endParaRPr lang="en-US" sz="1600" b="1" dirty="0"/>
          </a:p>
        </p:txBody>
      </p:sp>
      <p:sp>
        <p:nvSpPr>
          <p:cNvPr id="8" name="Shape 6"/>
          <p:cNvSpPr/>
          <p:nvPr/>
        </p:nvSpPr>
        <p:spPr>
          <a:xfrm>
            <a:off x="4334256" y="1298448"/>
            <a:ext cx="3520440" cy="4069080"/>
          </a:xfrm>
          <a:prstGeom prst="roundRect">
            <a:avLst>
              <a:gd name="adj" fmla="val 2338"/>
            </a:avLst>
          </a:prstGeom>
          <a:solidFill>
            <a:srgbClr val="121A2B"/>
          </a:solidFill>
          <a:ln w="12700">
            <a:solidFill>
              <a:srgbClr val="273650"/>
            </a:solidFill>
            <a:prstDash val="solid"/>
          </a:ln>
        </p:spPr>
      </p:sp>
      <p:sp>
        <p:nvSpPr>
          <p:cNvPr id="9" name="Shape 7"/>
          <p:cNvSpPr/>
          <p:nvPr/>
        </p:nvSpPr>
        <p:spPr>
          <a:xfrm>
            <a:off x="4334256" y="1298448"/>
            <a:ext cx="64008" cy="4069080"/>
          </a:xfrm>
          <a:prstGeom prst="rect">
            <a:avLst/>
          </a:prstGeom>
          <a:solidFill>
            <a:srgbClr val="FFB35C"/>
          </a:solidFill>
          <a:ln w="12700">
            <a:solidFill>
              <a:srgbClr val="FFB35C"/>
            </a:solidFill>
            <a:prstDash val="solid"/>
          </a:ln>
        </p:spPr>
      </p:sp>
      <p:sp>
        <p:nvSpPr>
          <p:cNvPr id="10" name="Text 8"/>
          <p:cNvSpPr/>
          <p:nvPr/>
        </p:nvSpPr>
        <p:spPr>
          <a:xfrm>
            <a:off x="4551512" y="1566594"/>
            <a:ext cx="3172968" cy="256032"/>
          </a:xfrm>
          <a:prstGeom prst="rect">
            <a:avLst/>
          </a:prstGeom>
          <a:noFill/>
          <a:ln/>
        </p:spPr>
        <p:txBody>
          <a:bodyPr wrap="square" lIns="0" tIns="0" rIns="0" bIns="0" rtlCol="0" anchor="ctr">
            <a:noAutofit/>
          </a:bodyPr>
          <a:lstStyle/>
          <a:p>
            <a:pPr marL="0" indent="0">
              <a:buNone/>
            </a:pPr>
            <a:r>
              <a:rPr lang="en-US" sz="2000" b="1" dirty="0">
                <a:solidFill>
                  <a:srgbClr val="F5F7FB"/>
                </a:solidFill>
              </a:rPr>
              <a:t>What’s the issue</a:t>
            </a:r>
            <a:endParaRPr lang="en-US" sz="2000" dirty="0"/>
          </a:p>
        </p:txBody>
      </p:sp>
      <p:sp>
        <p:nvSpPr>
          <p:cNvPr id="11" name="Text 9"/>
          <p:cNvSpPr/>
          <p:nvPr/>
        </p:nvSpPr>
        <p:spPr>
          <a:xfrm>
            <a:off x="4569800" y="2130552"/>
            <a:ext cx="3154680" cy="3429000"/>
          </a:xfrm>
          <a:prstGeom prst="rect">
            <a:avLst/>
          </a:prstGeom>
          <a:noFill/>
          <a:ln/>
        </p:spPr>
        <p:txBody>
          <a:bodyPr wrap="square" lIns="254" tIns="254" rIns="254" bIns="254" rtlCol="0" anchor="t">
            <a:normAutofit/>
          </a:bodyPr>
          <a:lstStyle/>
          <a:p>
            <a:pPr marL="0" indent="0">
              <a:buNone/>
            </a:pPr>
            <a:r>
              <a:rPr lang="en-US" sz="1600" b="1" dirty="0">
                <a:solidFill>
                  <a:srgbClr val="AAB6CA"/>
                </a:solidFill>
              </a:rPr>
              <a:t>• No clear record of reports</a:t>
            </a:r>
            <a:endParaRPr lang="en-US" sz="1600" b="1" dirty="0"/>
          </a:p>
          <a:p>
            <a:pPr marL="0" indent="0">
              <a:buNone/>
            </a:pPr>
            <a:r>
              <a:rPr lang="en-US" sz="1600" b="1" dirty="0">
                <a:solidFill>
                  <a:srgbClr val="AAB6CA"/>
                </a:solidFill>
              </a:rPr>
              <a:t>• No status of reports</a:t>
            </a:r>
            <a:endParaRPr lang="en-US" sz="1600" b="1" dirty="0"/>
          </a:p>
          <a:p>
            <a:pPr marL="0" indent="0">
              <a:buNone/>
            </a:pPr>
            <a:r>
              <a:rPr lang="en-US" sz="1600" b="1" dirty="0">
                <a:solidFill>
                  <a:srgbClr val="AAB6CA"/>
                </a:solidFill>
              </a:rPr>
              <a:t>• Delayed assignment</a:t>
            </a:r>
            <a:endParaRPr lang="en-US" sz="1600" b="1" dirty="0"/>
          </a:p>
          <a:p>
            <a:pPr marL="0" indent="0">
              <a:buNone/>
            </a:pPr>
            <a:r>
              <a:rPr lang="en-US" sz="1600" b="1" dirty="0">
                <a:solidFill>
                  <a:srgbClr val="AAB6CA"/>
                </a:solidFill>
              </a:rPr>
              <a:t>• Repeated follow-ups</a:t>
            </a:r>
            <a:endParaRPr lang="en-US" sz="1600" b="1" dirty="0"/>
          </a:p>
          <a:p>
            <a:pPr marL="0" indent="0">
              <a:buNone/>
            </a:pPr>
            <a:r>
              <a:rPr lang="en-US" sz="1600" b="1" dirty="0">
                <a:solidFill>
                  <a:srgbClr val="AAB6CA"/>
                </a:solidFill>
              </a:rPr>
              <a:t>• Weak accountability</a:t>
            </a:r>
            <a:endParaRPr lang="en-US" sz="1600" b="1" dirty="0"/>
          </a:p>
          <a:p>
            <a:pPr marL="0" indent="0">
              <a:buNone/>
            </a:pPr>
            <a:r>
              <a:rPr lang="en-US" sz="1600" b="1" dirty="0">
                <a:solidFill>
                  <a:srgbClr val="AAB6CA"/>
                </a:solidFill>
              </a:rPr>
              <a:t>• Difficult management</a:t>
            </a:r>
            <a:endParaRPr lang="en-US" sz="1600" b="1" dirty="0"/>
          </a:p>
        </p:txBody>
      </p:sp>
      <p:sp>
        <p:nvSpPr>
          <p:cNvPr id="12" name="Shape 10"/>
          <p:cNvSpPr/>
          <p:nvPr/>
        </p:nvSpPr>
        <p:spPr>
          <a:xfrm>
            <a:off x="8101584" y="1298448"/>
            <a:ext cx="3520440" cy="4069080"/>
          </a:xfrm>
          <a:prstGeom prst="roundRect">
            <a:avLst>
              <a:gd name="adj" fmla="val 2338"/>
            </a:avLst>
          </a:prstGeom>
          <a:solidFill>
            <a:srgbClr val="121A2B"/>
          </a:solidFill>
          <a:ln w="12700">
            <a:solidFill>
              <a:srgbClr val="273650"/>
            </a:solidFill>
            <a:prstDash val="solid"/>
          </a:ln>
        </p:spPr>
      </p:sp>
      <p:sp>
        <p:nvSpPr>
          <p:cNvPr id="13" name="Shape 11"/>
          <p:cNvSpPr/>
          <p:nvPr/>
        </p:nvSpPr>
        <p:spPr>
          <a:xfrm>
            <a:off x="8101584" y="1298448"/>
            <a:ext cx="64008" cy="4069080"/>
          </a:xfrm>
          <a:prstGeom prst="rect">
            <a:avLst/>
          </a:prstGeom>
          <a:solidFill>
            <a:srgbClr val="24D1B4"/>
          </a:solidFill>
          <a:ln w="12700">
            <a:solidFill>
              <a:srgbClr val="24D1B4"/>
            </a:solidFill>
            <a:prstDash val="solid"/>
          </a:ln>
        </p:spPr>
      </p:sp>
      <p:sp>
        <p:nvSpPr>
          <p:cNvPr id="14" name="Text 12"/>
          <p:cNvSpPr/>
          <p:nvPr/>
        </p:nvSpPr>
        <p:spPr>
          <a:xfrm>
            <a:off x="8307324" y="1566594"/>
            <a:ext cx="3172968" cy="256032"/>
          </a:xfrm>
          <a:prstGeom prst="rect">
            <a:avLst/>
          </a:prstGeom>
          <a:noFill/>
          <a:ln/>
        </p:spPr>
        <p:txBody>
          <a:bodyPr wrap="square" lIns="0" tIns="0" rIns="0" bIns="0" rtlCol="0" anchor="ctr">
            <a:noAutofit/>
          </a:bodyPr>
          <a:lstStyle/>
          <a:p>
            <a:pPr marL="0" indent="0">
              <a:buNone/>
            </a:pPr>
            <a:r>
              <a:rPr lang="en-US" sz="2000" b="1" dirty="0">
                <a:solidFill>
                  <a:srgbClr val="F5F7FB"/>
                </a:solidFill>
              </a:rPr>
              <a:t>Campus Care gives</a:t>
            </a:r>
            <a:endParaRPr lang="en-US" sz="2000" dirty="0"/>
          </a:p>
        </p:txBody>
      </p:sp>
      <p:sp>
        <p:nvSpPr>
          <p:cNvPr id="15" name="Text 13"/>
          <p:cNvSpPr/>
          <p:nvPr/>
        </p:nvSpPr>
        <p:spPr>
          <a:xfrm>
            <a:off x="8321040" y="2103120"/>
            <a:ext cx="3154680" cy="3429000"/>
          </a:xfrm>
          <a:prstGeom prst="rect">
            <a:avLst/>
          </a:prstGeom>
          <a:noFill/>
          <a:ln/>
        </p:spPr>
        <p:txBody>
          <a:bodyPr wrap="square" lIns="254" tIns="254" rIns="254" bIns="254" rtlCol="0" anchor="t">
            <a:normAutofit/>
          </a:bodyPr>
          <a:lstStyle/>
          <a:p>
            <a:pPr marL="0" indent="0">
              <a:buNone/>
            </a:pPr>
            <a:r>
              <a:rPr lang="en-US" sz="1600" b="1" dirty="0">
                <a:solidFill>
                  <a:srgbClr val="AAB6CA"/>
                </a:solidFill>
              </a:rPr>
              <a:t>One platform for </a:t>
            </a:r>
          </a:p>
          <a:p>
            <a:pPr marL="0" indent="0">
              <a:buNone/>
            </a:pPr>
            <a:r>
              <a:rPr lang="en-US" sz="1600" b="1" dirty="0">
                <a:solidFill>
                  <a:srgbClr val="AAB6CA"/>
                </a:solidFill>
              </a:rPr>
              <a:t>Reporting</a:t>
            </a:r>
          </a:p>
          <a:p>
            <a:pPr marL="0" indent="0">
              <a:buNone/>
            </a:pPr>
            <a:r>
              <a:rPr lang="en-US" sz="1600" b="1" dirty="0">
                <a:solidFill>
                  <a:srgbClr val="AAB6CA"/>
                </a:solidFill>
              </a:rPr>
              <a:t>Tracking</a:t>
            </a:r>
          </a:p>
          <a:p>
            <a:pPr marL="0" indent="0">
              <a:buNone/>
            </a:pPr>
            <a:r>
              <a:rPr lang="en-US" sz="1600" b="1" dirty="0">
                <a:solidFill>
                  <a:srgbClr val="AAB6CA"/>
                </a:solidFill>
              </a:rPr>
              <a:t>Assigning</a:t>
            </a:r>
          </a:p>
          <a:p>
            <a:pPr marL="0" indent="0">
              <a:buNone/>
            </a:pPr>
            <a:r>
              <a:rPr lang="en-US" sz="1600" b="1" dirty="0">
                <a:solidFill>
                  <a:srgbClr val="AAB6CA"/>
                </a:solidFill>
              </a:rPr>
              <a:t>Updating</a:t>
            </a:r>
          </a:p>
          <a:p>
            <a:pPr marL="0" indent="0">
              <a:buNone/>
            </a:pPr>
            <a:r>
              <a:rPr lang="en-US" sz="1600" b="1" dirty="0">
                <a:solidFill>
                  <a:srgbClr val="AAB6CA"/>
                </a:solidFill>
              </a:rPr>
              <a:t>Notifications</a:t>
            </a:r>
            <a:endParaRPr lang="en-US" sz="1600" b="1" dirty="0"/>
          </a:p>
        </p:txBody>
      </p:sp>
      <p:sp>
        <p:nvSpPr>
          <p:cNvPr id="25"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02  •  CUSTOMERS &amp; IMPACT</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Who Faces the Problem? What Happens If It Stays Unsolved?</a:t>
            </a:r>
            <a:endParaRPr lang="en-US" sz="2700" dirty="0"/>
          </a:p>
        </p:txBody>
      </p:sp>
      <p:sp>
        <p:nvSpPr>
          <p:cNvPr id="4" name="Shape 2"/>
          <p:cNvSpPr/>
          <p:nvPr/>
        </p:nvSpPr>
        <p:spPr>
          <a:xfrm>
            <a:off x="713232" y="1298448"/>
            <a:ext cx="438912" cy="438912"/>
          </a:xfrm>
          <a:prstGeom prst="ellipse">
            <a:avLst/>
          </a:prstGeom>
          <a:solidFill>
            <a:srgbClr val="4CC9F0"/>
          </a:solidFill>
          <a:ln w="12700">
            <a:solidFill>
              <a:srgbClr val="4CC9F0"/>
            </a:solidFill>
            <a:prstDash val="solid"/>
          </a:ln>
        </p:spPr>
      </p:sp>
      <p:sp>
        <p:nvSpPr>
          <p:cNvPr id="5" name="Text 3"/>
          <p:cNvSpPr/>
          <p:nvPr/>
        </p:nvSpPr>
        <p:spPr>
          <a:xfrm>
            <a:off x="713232" y="1325880"/>
            <a:ext cx="438912" cy="384048"/>
          </a:xfrm>
          <a:prstGeom prst="rect">
            <a:avLst/>
          </a:prstGeom>
          <a:noFill/>
          <a:ln/>
        </p:spPr>
        <p:txBody>
          <a:bodyPr wrap="square" lIns="0" tIns="0" rIns="0" bIns="0" rtlCol="0" anchor="ctr"/>
          <a:lstStyle/>
          <a:p>
            <a:pPr marL="0" indent="0" algn="ctr">
              <a:buNone/>
            </a:pPr>
            <a:r>
              <a:rPr lang="en-US" sz="1400" b="1" dirty="0">
                <a:solidFill>
                  <a:srgbClr val="0B1020"/>
                </a:solidFill>
              </a:rPr>
              <a:t>1</a:t>
            </a:r>
            <a:endParaRPr lang="en-US" sz="1400" dirty="0"/>
          </a:p>
        </p:txBody>
      </p:sp>
      <p:sp>
        <p:nvSpPr>
          <p:cNvPr id="6" name="Text 4"/>
          <p:cNvSpPr/>
          <p:nvPr/>
        </p:nvSpPr>
        <p:spPr>
          <a:xfrm>
            <a:off x="1280160" y="1353312"/>
            <a:ext cx="1783080" cy="237744"/>
          </a:xfrm>
          <a:prstGeom prst="rect">
            <a:avLst/>
          </a:prstGeom>
          <a:noFill/>
          <a:ln/>
        </p:spPr>
        <p:txBody>
          <a:bodyPr wrap="square" lIns="0" tIns="0" rIns="0" bIns="0" rtlCol="0" anchor="ctr"/>
          <a:lstStyle/>
          <a:p>
            <a:pPr marL="0" indent="0">
              <a:buNone/>
            </a:pPr>
            <a:r>
              <a:rPr lang="en-US" sz="1400" b="1" dirty="0">
                <a:solidFill>
                  <a:srgbClr val="F5F7FB"/>
                </a:solidFill>
              </a:rPr>
              <a:t>Students</a:t>
            </a:r>
            <a:endParaRPr lang="en-US" sz="1400" dirty="0"/>
          </a:p>
        </p:txBody>
      </p:sp>
      <p:sp>
        <p:nvSpPr>
          <p:cNvPr id="7" name="Text 5"/>
          <p:cNvSpPr/>
          <p:nvPr/>
        </p:nvSpPr>
        <p:spPr>
          <a:xfrm>
            <a:off x="566928" y="1865376"/>
            <a:ext cx="2395728" cy="960120"/>
          </a:xfrm>
          <a:prstGeom prst="rect">
            <a:avLst/>
          </a:prstGeom>
          <a:noFill/>
          <a:ln/>
        </p:spPr>
        <p:txBody>
          <a:bodyPr wrap="square" lIns="254" tIns="254" rIns="254" bIns="254" rtlCol="0" anchor="ctr">
            <a:normAutofit/>
          </a:bodyPr>
          <a:lstStyle/>
          <a:p>
            <a:pPr marL="0" indent="0">
              <a:buNone/>
            </a:pPr>
            <a:r>
              <a:rPr lang="en-US" sz="1200" dirty="0">
                <a:solidFill>
                  <a:srgbClr val="AAB6CA"/>
                </a:solidFill>
              </a:rPr>
              <a:t>Report classroom, lab, washroom, electrical, water or facility issues.</a:t>
            </a:r>
            <a:endParaRPr lang="en-US" sz="1200" dirty="0"/>
          </a:p>
        </p:txBody>
      </p:sp>
      <p:sp>
        <p:nvSpPr>
          <p:cNvPr id="8" name="Shape 6"/>
          <p:cNvSpPr/>
          <p:nvPr/>
        </p:nvSpPr>
        <p:spPr>
          <a:xfrm>
            <a:off x="3529584" y="1298448"/>
            <a:ext cx="438912" cy="438912"/>
          </a:xfrm>
          <a:prstGeom prst="ellipse">
            <a:avLst/>
          </a:prstGeom>
          <a:solidFill>
            <a:srgbClr val="24D1B4"/>
          </a:solidFill>
          <a:ln w="12700">
            <a:solidFill>
              <a:srgbClr val="24D1B4"/>
            </a:solidFill>
            <a:prstDash val="solid"/>
          </a:ln>
        </p:spPr>
      </p:sp>
      <p:sp>
        <p:nvSpPr>
          <p:cNvPr id="9" name="Text 7"/>
          <p:cNvSpPr/>
          <p:nvPr/>
        </p:nvSpPr>
        <p:spPr>
          <a:xfrm>
            <a:off x="3529584" y="1325880"/>
            <a:ext cx="438912" cy="384048"/>
          </a:xfrm>
          <a:prstGeom prst="rect">
            <a:avLst/>
          </a:prstGeom>
          <a:noFill/>
          <a:ln/>
        </p:spPr>
        <p:txBody>
          <a:bodyPr wrap="square" lIns="0" tIns="0" rIns="0" bIns="0" rtlCol="0" anchor="ctr"/>
          <a:lstStyle/>
          <a:p>
            <a:pPr marL="0" indent="0" algn="ctr">
              <a:buNone/>
            </a:pPr>
            <a:r>
              <a:rPr lang="en-US" sz="1400" b="1" dirty="0">
                <a:solidFill>
                  <a:srgbClr val="0B1020"/>
                </a:solidFill>
              </a:rPr>
              <a:t>2</a:t>
            </a:r>
            <a:endParaRPr lang="en-US" sz="1400" dirty="0"/>
          </a:p>
        </p:txBody>
      </p:sp>
      <p:sp>
        <p:nvSpPr>
          <p:cNvPr id="10" name="Text 8"/>
          <p:cNvSpPr/>
          <p:nvPr/>
        </p:nvSpPr>
        <p:spPr>
          <a:xfrm>
            <a:off x="4096512" y="1353312"/>
            <a:ext cx="1783080" cy="237744"/>
          </a:xfrm>
          <a:prstGeom prst="rect">
            <a:avLst/>
          </a:prstGeom>
          <a:noFill/>
          <a:ln/>
        </p:spPr>
        <p:txBody>
          <a:bodyPr wrap="square" lIns="0" tIns="0" rIns="0" bIns="0" rtlCol="0" anchor="ctr"/>
          <a:lstStyle/>
          <a:p>
            <a:pPr marL="0" indent="0">
              <a:buNone/>
            </a:pPr>
            <a:r>
              <a:rPr lang="en-US" sz="1400" b="1" dirty="0">
                <a:solidFill>
                  <a:srgbClr val="F5F7FB"/>
                </a:solidFill>
              </a:rPr>
              <a:t>Staff</a:t>
            </a:r>
            <a:endParaRPr lang="en-US" sz="1400" dirty="0"/>
          </a:p>
        </p:txBody>
      </p:sp>
      <p:sp>
        <p:nvSpPr>
          <p:cNvPr id="11" name="Text 9"/>
          <p:cNvSpPr/>
          <p:nvPr/>
        </p:nvSpPr>
        <p:spPr>
          <a:xfrm>
            <a:off x="3383280" y="1865376"/>
            <a:ext cx="2395728" cy="960120"/>
          </a:xfrm>
          <a:prstGeom prst="rect">
            <a:avLst/>
          </a:prstGeom>
          <a:noFill/>
          <a:ln/>
        </p:spPr>
        <p:txBody>
          <a:bodyPr wrap="square" lIns="254" tIns="254" rIns="254" bIns="254" rtlCol="0" anchor="ctr">
            <a:normAutofit/>
          </a:bodyPr>
          <a:lstStyle/>
          <a:p>
            <a:pPr marL="0" indent="0">
              <a:buNone/>
            </a:pPr>
            <a:r>
              <a:rPr lang="en-US" sz="1200" dirty="0">
                <a:solidFill>
                  <a:srgbClr val="AAB6CA"/>
                </a:solidFill>
              </a:rPr>
              <a:t>Raise maintenance requests and need updates without repeated calls.</a:t>
            </a:r>
            <a:endParaRPr lang="en-US" sz="1200" dirty="0"/>
          </a:p>
        </p:txBody>
      </p:sp>
      <p:sp>
        <p:nvSpPr>
          <p:cNvPr id="12" name="Shape 10"/>
          <p:cNvSpPr/>
          <p:nvPr/>
        </p:nvSpPr>
        <p:spPr>
          <a:xfrm>
            <a:off x="6345936" y="1298448"/>
            <a:ext cx="438912" cy="438912"/>
          </a:xfrm>
          <a:prstGeom prst="ellipse">
            <a:avLst/>
          </a:prstGeom>
          <a:solidFill>
            <a:srgbClr val="FFB35C"/>
          </a:solidFill>
          <a:ln w="12700">
            <a:solidFill>
              <a:srgbClr val="FFB35C"/>
            </a:solidFill>
            <a:prstDash val="solid"/>
          </a:ln>
        </p:spPr>
      </p:sp>
      <p:sp>
        <p:nvSpPr>
          <p:cNvPr id="13" name="Text 11"/>
          <p:cNvSpPr/>
          <p:nvPr/>
        </p:nvSpPr>
        <p:spPr>
          <a:xfrm>
            <a:off x="6345936" y="1325880"/>
            <a:ext cx="438912" cy="384048"/>
          </a:xfrm>
          <a:prstGeom prst="rect">
            <a:avLst/>
          </a:prstGeom>
          <a:noFill/>
          <a:ln/>
        </p:spPr>
        <p:txBody>
          <a:bodyPr wrap="square" lIns="0" tIns="0" rIns="0" bIns="0" rtlCol="0" anchor="ctr"/>
          <a:lstStyle/>
          <a:p>
            <a:pPr marL="0" indent="0" algn="ctr">
              <a:buNone/>
            </a:pPr>
            <a:r>
              <a:rPr lang="en-US" sz="1400" b="1" dirty="0">
                <a:solidFill>
                  <a:srgbClr val="0B1020"/>
                </a:solidFill>
              </a:rPr>
              <a:t>3</a:t>
            </a:r>
            <a:endParaRPr lang="en-US" sz="1400" dirty="0"/>
          </a:p>
        </p:txBody>
      </p:sp>
      <p:sp>
        <p:nvSpPr>
          <p:cNvPr id="14" name="Text 12"/>
          <p:cNvSpPr/>
          <p:nvPr/>
        </p:nvSpPr>
        <p:spPr>
          <a:xfrm>
            <a:off x="6912864" y="1353312"/>
            <a:ext cx="1783080" cy="237744"/>
          </a:xfrm>
          <a:prstGeom prst="rect">
            <a:avLst/>
          </a:prstGeom>
          <a:noFill/>
          <a:ln/>
        </p:spPr>
        <p:txBody>
          <a:bodyPr wrap="square" lIns="0" tIns="0" rIns="0" bIns="0" rtlCol="0" anchor="ctr"/>
          <a:lstStyle/>
          <a:p>
            <a:pPr marL="0" indent="0">
              <a:buNone/>
            </a:pPr>
            <a:r>
              <a:rPr lang="en-US" sz="1400" b="1" dirty="0">
                <a:solidFill>
                  <a:srgbClr val="F5F7FB"/>
                </a:solidFill>
              </a:rPr>
              <a:t>Maintenance Team</a:t>
            </a:r>
            <a:endParaRPr lang="en-US" sz="1400" dirty="0"/>
          </a:p>
        </p:txBody>
      </p:sp>
      <p:sp>
        <p:nvSpPr>
          <p:cNvPr id="15" name="Text 13"/>
          <p:cNvSpPr/>
          <p:nvPr/>
        </p:nvSpPr>
        <p:spPr>
          <a:xfrm>
            <a:off x="6199632" y="1865376"/>
            <a:ext cx="2395728" cy="960120"/>
          </a:xfrm>
          <a:prstGeom prst="rect">
            <a:avLst/>
          </a:prstGeom>
          <a:noFill/>
          <a:ln/>
        </p:spPr>
        <p:txBody>
          <a:bodyPr wrap="square" lIns="254" tIns="254" rIns="254" bIns="254" rtlCol="0" anchor="ctr">
            <a:normAutofit/>
          </a:bodyPr>
          <a:lstStyle/>
          <a:p>
            <a:pPr marL="0" indent="0">
              <a:buNone/>
            </a:pPr>
            <a:r>
              <a:rPr lang="en-US" sz="1200" dirty="0">
                <a:solidFill>
                  <a:srgbClr val="AAB6CA"/>
                </a:solidFill>
              </a:rPr>
              <a:t>Need clear assignments, details, priority and contact information.</a:t>
            </a:r>
            <a:endParaRPr lang="en-US" sz="1200" dirty="0"/>
          </a:p>
        </p:txBody>
      </p:sp>
      <p:sp>
        <p:nvSpPr>
          <p:cNvPr id="16" name="Shape 14"/>
          <p:cNvSpPr/>
          <p:nvPr/>
        </p:nvSpPr>
        <p:spPr>
          <a:xfrm>
            <a:off x="9162288" y="1298448"/>
            <a:ext cx="438912" cy="438912"/>
          </a:xfrm>
          <a:prstGeom prst="ellipse">
            <a:avLst/>
          </a:prstGeom>
          <a:solidFill>
            <a:srgbClr val="B39DFF"/>
          </a:solidFill>
          <a:ln w="12700">
            <a:solidFill>
              <a:srgbClr val="B39DFF"/>
            </a:solidFill>
            <a:prstDash val="solid"/>
          </a:ln>
        </p:spPr>
      </p:sp>
      <p:sp>
        <p:nvSpPr>
          <p:cNvPr id="17" name="Text 15"/>
          <p:cNvSpPr/>
          <p:nvPr/>
        </p:nvSpPr>
        <p:spPr>
          <a:xfrm>
            <a:off x="9162288" y="1325880"/>
            <a:ext cx="438912" cy="384048"/>
          </a:xfrm>
          <a:prstGeom prst="rect">
            <a:avLst/>
          </a:prstGeom>
          <a:noFill/>
          <a:ln/>
        </p:spPr>
        <p:txBody>
          <a:bodyPr wrap="square" lIns="0" tIns="0" rIns="0" bIns="0" rtlCol="0" anchor="ctr"/>
          <a:lstStyle/>
          <a:p>
            <a:pPr marL="0" indent="0" algn="ctr">
              <a:buNone/>
            </a:pPr>
            <a:r>
              <a:rPr lang="en-US" sz="1400" b="1" dirty="0">
                <a:solidFill>
                  <a:srgbClr val="0B1020"/>
                </a:solidFill>
              </a:rPr>
              <a:t>4</a:t>
            </a:r>
            <a:endParaRPr lang="en-US" sz="1400" dirty="0"/>
          </a:p>
        </p:txBody>
      </p:sp>
      <p:sp>
        <p:nvSpPr>
          <p:cNvPr id="18" name="Text 16"/>
          <p:cNvSpPr/>
          <p:nvPr/>
        </p:nvSpPr>
        <p:spPr>
          <a:xfrm>
            <a:off x="9729216" y="1353312"/>
            <a:ext cx="1783080" cy="237744"/>
          </a:xfrm>
          <a:prstGeom prst="rect">
            <a:avLst/>
          </a:prstGeom>
          <a:noFill/>
          <a:ln/>
        </p:spPr>
        <p:txBody>
          <a:bodyPr wrap="square" lIns="0" tIns="0" rIns="0" bIns="0" rtlCol="0" anchor="ctr"/>
          <a:lstStyle/>
          <a:p>
            <a:pPr marL="0" indent="0">
              <a:buNone/>
            </a:pPr>
            <a:r>
              <a:rPr lang="en-US" sz="1400" b="1" dirty="0">
                <a:solidFill>
                  <a:srgbClr val="F5F7FB"/>
                </a:solidFill>
              </a:rPr>
              <a:t>Administration</a:t>
            </a:r>
            <a:endParaRPr lang="en-US" sz="1400" dirty="0"/>
          </a:p>
        </p:txBody>
      </p:sp>
      <p:sp>
        <p:nvSpPr>
          <p:cNvPr id="19" name="Text 17"/>
          <p:cNvSpPr/>
          <p:nvPr/>
        </p:nvSpPr>
        <p:spPr>
          <a:xfrm>
            <a:off x="9015984" y="1865376"/>
            <a:ext cx="2395728" cy="960120"/>
          </a:xfrm>
          <a:prstGeom prst="rect">
            <a:avLst/>
          </a:prstGeom>
          <a:noFill/>
          <a:ln/>
        </p:spPr>
        <p:txBody>
          <a:bodyPr wrap="square" lIns="254" tIns="254" rIns="254" bIns="254" rtlCol="0" anchor="ctr">
            <a:normAutofit/>
          </a:bodyPr>
          <a:lstStyle/>
          <a:p>
            <a:pPr marL="0" indent="0">
              <a:buNone/>
            </a:pPr>
            <a:r>
              <a:rPr lang="en-US" sz="1200" dirty="0">
                <a:solidFill>
                  <a:srgbClr val="AAB6CA"/>
                </a:solidFill>
              </a:rPr>
              <a:t>Need clear record and details of the issue and the solution.</a:t>
            </a:r>
            <a:endParaRPr lang="en-US" sz="1200" dirty="0"/>
          </a:p>
        </p:txBody>
      </p:sp>
      <p:sp>
        <p:nvSpPr>
          <p:cNvPr id="20" name="Shape 18"/>
          <p:cNvSpPr/>
          <p:nvPr/>
        </p:nvSpPr>
        <p:spPr>
          <a:xfrm>
            <a:off x="566928" y="3337560"/>
            <a:ext cx="11018520" cy="1965960"/>
          </a:xfrm>
          <a:prstGeom prst="roundRect">
            <a:avLst>
              <a:gd name="adj" fmla="val 5581"/>
            </a:avLst>
          </a:prstGeom>
          <a:solidFill>
            <a:srgbClr val="162239"/>
          </a:solidFill>
          <a:ln w="12700">
            <a:solidFill>
              <a:srgbClr val="273650"/>
            </a:solidFill>
            <a:prstDash val="solid"/>
          </a:ln>
        </p:spPr>
      </p:sp>
      <p:sp>
        <p:nvSpPr>
          <p:cNvPr id="21" name="Text 19"/>
          <p:cNvSpPr/>
          <p:nvPr/>
        </p:nvSpPr>
        <p:spPr>
          <a:xfrm>
            <a:off x="822959" y="3611880"/>
            <a:ext cx="3695753" cy="301752"/>
          </a:xfrm>
          <a:prstGeom prst="rect">
            <a:avLst/>
          </a:prstGeom>
          <a:noFill/>
          <a:ln/>
        </p:spPr>
        <p:txBody>
          <a:bodyPr wrap="square" lIns="0" tIns="0" rIns="0" bIns="0" rtlCol="0" anchor="ctr"/>
          <a:lstStyle/>
          <a:p>
            <a:pPr marL="0" indent="0">
              <a:buNone/>
            </a:pPr>
            <a:r>
              <a:rPr lang="en-US" sz="2000" b="1" dirty="0">
                <a:solidFill>
                  <a:srgbClr val="F5F7FB"/>
                </a:solidFill>
              </a:rPr>
              <a:t>If the problem is left unsolved</a:t>
            </a:r>
            <a:endParaRPr lang="en-US" sz="2000" dirty="0"/>
          </a:p>
        </p:txBody>
      </p:sp>
      <p:sp>
        <p:nvSpPr>
          <p:cNvPr id="22" name="Text 20"/>
          <p:cNvSpPr/>
          <p:nvPr/>
        </p:nvSpPr>
        <p:spPr>
          <a:xfrm>
            <a:off x="822960" y="4041648"/>
            <a:ext cx="4800600" cy="960120"/>
          </a:xfrm>
          <a:prstGeom prst="rect">
            <a:avLst/>
          </a:prstGeom>
          <a:noFill/>
          <a:ln/>
        </p:spPr>
        <p:txBody>
          <a:bodyPr wrap="square" lIns="254" tIns="254" rIns="254" bIns="254" rtlCol="0" anchor="t">
            <a:noAutofit/>
          </a:bodyPr>
          <a:lstStyle/>
          <a:p>
            <a:pPr marL="177800" indent="-177800">
              <a:buSzPct val="100000"/>
              <a:buChar char="•"/>
            </a:pPr>
            <a:r>
              <a:rPr lang="en-US" sz="1600" b="1" dirty="0">
                <a:solidFill>
                  <a:srgbClr val="AAB6CA"/>
                </a:solidFill>
              </a:rPr>
              <a:t>Small issues can become larger maintenance problems.</a:t>
            </a:r>
            <a:endParaRPr lang="en-US" sz="1600" b="1" dirty="0"/>
          </a:p>
          <a:p>
            <a:pPr marL="177800" indent="-177800">
              <a:buSzPct val="100000"/>
              <a:buChar char="•"/>
            </a:pPr>
            <a:r>
              <a:rPr lang="en-US" sz="1600" b="1" dirty="0">
                <a:solidFill>
                  <a:srgbClr val="AAB6CA"/>
                </a:solidFill>
              </a:rPr>
              <a:t>People lose time asking for updates.</a:t>
            </a:r>
            <a:endParaRPr lang="en-US" sz="1600" b="1" dirty="0"/>
          </a:p>
          <a:p>
            <a:pPr marL="177800" indent="-177800">
              <a:buSzPct val="100000"/>
              <a:buChar char="•"/>
            </a:pPr>
            <a:r>
              <a:rPr lang="en-US" sz="1600" b="1" dirty="0">
                <a:solidFill>
                  <a:srgbClr val="AAB6CA"/>
                </a:solidFill>
              </a:rPr>
              <a:t>Managers lack reliable evidence for decisions.</a:t>
            </a:r>
            <a:endParaRPr lang="en-US" sz="1600" b="1" dirty="0"/>
          </a:p>
        </p:txBody>
      </p:sp>
      <p:sp>
        <p:nvSpPr>
          <p:cNvPr id="26"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02  •  VISION</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800" b="1" dirty="0">
                <a:solidFill>
                  <a:srgbClr val="F5F7FB"/>
                </a:solidFill>
              </a:rPr>
              <a:t>Vision &amp; Goals</a:t>
            </a:r>
            <a:endParaRPr lang="en-US" sz="2800" dirty="0"/>
          </a:p>
        </p:txBody>
      </p:sp>
      <p:sp>
        <p:nvSpPr>
          <p:cNvPr id="5" name="Shape 3"/>
          <p:cNvSpPr/>
          <p:nvPr/>
        </p:nvSpPr>
        <p:spPr>
          <a:xfrm>
            <a:off x="557784" y="1357884"/>
            <a:ext cx="5230368" cy="1298448"/>
          </a:xfrm>
          <a:prstGeom prst="roundRect">
            <a:avLst>
              <a:gd name="adj" fmla="val 6338"/>
            </a:avLst>
          </a:prstGeom>
          <a:solidFill>
            <a:srgbClr val="121A2B"/>
          </a:solidFill>
          <a:ln w="12700">
            <a:solidFill>
              <a:srgbClr val="273650"/>
            </a:solidFill>
            <a:prstDash val="solid"/>
          </a:ln>
        </p:spPr>
      </p:sp>
      <p:sp>
        <p:nvSpPr>
          <p:cNvPr id="6" name="Shape 4"/>
          <p:cNvSpPr/>
          <p:nvPr/>
        </p:nvSpPr>
        <p:spPr>
          <a:xfrm>
            <a:off x="533400" y="1370600"/>
            <a:ext cx="64008" cy="1298448"/>
          </a:xfrm>
          <a:prstGeom prst="rect">
            <a:avLst/>
          </a:prstGeom>
          <a:solidFill>
            <a:srgbClr val="4CC9F0"/>
          </a:solidFill>
          <a:ln w="12700">
            <a:solidFill>
              <a:srgbClr val="4CC9F0"/>
            </a:solidFill>
            <a:prstDash val="solid"/>
          </a:ln>
        </p:spPr>
      </p:sp>
      <p:sp>
        <p:nvSpPr>
          <p:cNvPr id="7" name="Text 5"/>
          <p:cNvSpPr/>
          <p:nvPr/>
        </p:nvSpPr>
        <p:spPr>
          <a:xfrm>
            <a:off x="740664" y="1587709"/>
            <a:ext cx="4882896"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Single point of reporting</a:t>
            </a:r>
            <a:endParaRPr lang="en-US" sz="1500" dirty="0"/>
          </a:p>
        </p:txBody>
      </p:sp>
      <p:sp>
        <p:nvSpPr>
          <p:cNvPr id="8" name="Text 6"/>
          <p:cNvSpPr/>
          <p:nvPr/>
        </p:nvSpPr>
        <p:spPr>
          <a:xfrm>
            <a:off x="740664" y="1937422"/>
            <a:ext cx="4864608" cy="658368"/>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One standard form captures issue details.</a:t>
            </a:r>
            <a:endParaRPr lang="en-US" sz="1050" dirty="0"/>
          </a:p>
        </p:txBody>
      </p:sp>
      <p:sp>
        <p:nvSpPr>
          <p:cNvPr id="9" name="Shape 7"/>
          <p:cNvSpPr/>
          <p:nvPr/>
        </p:nvSpPr>
        <p:spPr>
          <a:xfrm>
            <a:off x="4882896" y="1843741"/>
            <a:ext cx="603504" cy="329184"/>
          </a:xfrm>
          <a:prstGeom prst="roundRect">
            <a:avLst>
              <a:gd name="adj" fmla="val 22222"/>
            </a:avLst>
          </a:prstGeom>
          <a:solidFill>
            <a:srgbClr val="4CC9F0"/>
          </a:solidFill>
          <a:ln w="12700">
            <a:solidFill>
              <a:srgbClr val="4CC9F0"/>
            </a:solidFill>
            <a:prstDash val="solid"/>
          </a:ln>
        </p:spPr>
      </p:sp>
      <p:sp>
        <p:nvSpPr>
          <p:cNvPr id="10" name="Text 8"/>
          <p:cNvSpPr/>
          <p:nvPr/>
        </p:nvSpPr>
        <p:spPr>
          <a:xfrm>
            <a:off x="4992624" y="1909990"/>
            <a:ext cx="384048"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01</a:t>
            </a:r>
            <a:endParaRPr lang="en-US" sz="1000" dirty="0"/>
          </a:p>
        </p:txBody>
      </p:sp>
      <p:sp>
        <p:nvSpPr>
          <p:cNvPr id="11" name="Shape 9"/>
          <p:cNvSpPr/>
          <p:nvPr/>
        </p:nvSpPr>
        <p:spPr>
          <a:xfrm>
            <a:off x="6126480" y="1357884"/>
            <a:ext cx="5230368" cy="1298448"/>
          </a:xfrm>
          <a:prstGeom prst="roundRect">
            <a:avLst>
              <a:gd name="adj" fmla="val 6338"/>
            </a:avLst>
          </a:prstGeom>
          <a:solidFill>
            <a:srgbClr val="121A2B"/>
          </a:solidFill>
          <a:ln w="12700">
            <a:solidFill>
              <a:srgbClr val="273650"/>
            </a:solidFill>
            <a:prstDash val="solid"/>
          </a:ln>
        </p:spPr>
      </p:sp>
      <p:sp>
        <p:nvSpPr>
          <p:cNvPr id="12" name="Shape 10"/>
          <p:cNvSpPr/>
          <p:nvPr/>
        </p:nvSpPr>
        <p:spPr>
          <a:xfrm>
            <a:off x="6126480" y="1345200"/>
            <a:ext cx="64008" cy="1298448"/>
          </a:xfrm>
          <a:prstGeom prst="rect">
            <a:avLst/>
          </a:prstGeom>
          <a:solidFill>
            <a:srgbClr val="24D1B4"/>
          </a:solidFill>
          <a:ln w="12700">
            <a:solidFill>
              <a:srgbClr val="24D1B4"/>
            </a:solidFill>
            <a:prstDash val="solid"/>
          </a:ln>
        </p:spPr>
      </p:sp>
      <p:sp>
        <p:nvSpPr>
          <p:cNvPr id="13" name="Text 11"/>
          <p:cNvSpPr/>
          <p:nvPr/>
        </p:nvSpPr>
        <p:spPr>
          <a:xfrm>
            <a:off x="6411468" y="1589499"/>
            <a:ext cx="4882896"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Visible status</a:t>
            </a:r>
            <a:endParaRPr lang="en-US" sz="1500" dirty="0"/>
          </a:p>
        </p:txBody>
      </p:sp>
      <p:sp>
        <p:nvSpPr>
          <p:cNvPr id="14" name="Text 12"/>
          <p:cNvSpPr/>
          <p:nvPr/>
        </p:nvSpPr>
        <p:spPr>
          <a:xfrm>
            <a:off x="6411468" y="1934719"/>
            <a:ext cx="4864608" cy="658368"/>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Users can see New, Assigned, In Progress, Resolved or Closed.</a:t>
            </a:r>
            <a:endParaRPr lang="en-US" sz="1050" dirty="0"/>
          </a:p>
        </p:txBody>
      </p:sp>
      <p:sp>
        <p:nvSpPr>
          <p:cNvPr id="15" name="Shape 13"/>
          <p:cNvSpPr/>
          <p:nvPr/>
        </p:nvSpPr>
        <p:spPr>
          <a:xfrm>
            <a:off x="10499464" y="1818926"/>
            <a:ext cx="603504" cy="329184"/>
          </a:xfrm>
          <a:prstGeom prst="roundRect">
            <a:avLst>
              <a:gd name="adj" fmla="val 22222"/>
            </a:avLst>
          </a:prstGeom>
          <a:solidFill>
            <a:srgbClr val="24D1B4"/>
          </a:solidFill>
          <a:ln w="12700">
            <a:solidFill>
              <a:srgbClr val="24D1B4"/>
            </a:solidFill>
            <a:prstDash val="solid"/>
          </a:ln>
        </p:spPr>
      </p:sp>
      <p:sp>
        <p:nvSpPr>
          <p:cNvPr id="16" name="Text 14"/>
          <p:cNvSpPr/>
          <p:nvPr/>
        </p:nvSpPr>
        <p:spPr>
          <a:xfrm>
            <a:off x="10609192" y="1914938"/>
            <a:ext cx="384048"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02</a:t>
            </a:r>
            <a:endParaRPr lang="en-US" sz="1000" dirty="0"/>
          </a:p>
        </p:txBody>
      </p:sp>
      <p:sp>
        <p:nvSpPr>
          <p:cNvPr id="17" name="Shape 15"/>
          <p:cNvSpPr/>
          <p:nvPr/>
        </p:nvSpPr>
        <p:spPr>
          <a:xfrm>
            <a:off x="566928" y="3547872"/>
            <a:ext cx="5230368" cy="1298448"/>
          </a:xfrm>
          <a:prstGeom prst="roundRect">
            <a:avLst>
              <a:gd name="adj" fmla="val 6338"/>
            </a:avLst>
          </a:prstGeom>
          <a:solidFill>
            <a:srgbClr val="121A2B"/>
          </a:solidFill>
          <a:ln w="12700">
            <a:solidFill>
              <a:srgbClr val="273650"/>
            </a:solidFill>
            <a:prstDash val="solid"/>
          </a:ln>
        </p:spPr>
      </p:sp>
      <p:sp>
        <p:nvSpPr>
          <p:cNvPr id="18" name="Shape 16"/>
          <p:cNvSpPr/>
          <p:nvPr/>
        </p:nvSpPr>
        <p:spPr>
          <a:xfrm>
            <a:off x="566928" y="3547872"/>
            <a:ext cx="64008" cy="1298448"/>
          </a:xfrm>
          <a:prstGeom prst="rect">
            <a:avLst/>
          </a:prstGeom>
          <a:solidFill>
            <a:srgbClr val="FFB35C"/>
          </a:solidFill>
          <a:ln w="12700">
            <a:solidFill>
              <a:srgbClr val="FFB35C"/>
            </a:solidFill>
            <a:prstDash val="solid"/>
          </a:ln>
        </p:spPr>
      </p:sp>
      <p:sp>
        <p:nvSpPr>
          <p:cNvPr id="19" name="Text 17"/>
          <p:cNvSpPr/>
          <p:nvPr/>
        </p:nvSpPr>
        <p:spPr>
          <a:xfrm>
            <a:off x="768096" y="3712464"/>
            <a:ext cx="4882896"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Accountable assignment</a:t>
            </a:r>
            <a:endParaRPr lang="en-US" sz="1500" dirty="0"/>
          </a:p>
        </p:txBody>
      </p:sp>
      <p:sp>
        <p:nvSpPr>
          <p:cNvPr id="20" name="Text 18"/>
          <p:cNvSpPr/>
          <p:nvPr/>
        </p:nvSpPr>
        <p:spPr>
          <a:xfrm>
            <a:off x="768096" y="4050792"/>
            <a:ext cx="4864608" cy="658368"/>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Admin can assign or change the responsible maintenance person.</a:t>
            </a:r>
            <a:endParaRPr lang="en-US" sz="1050" dirty="0"/>
          </a:p>
        </p:txBody>
      </p:sp>
      <p:sp>
        <p:nvSpPr>
          <p:cNvPr id="21" name="Shape 19"/>
          <p:cNvSpPr/>
          <p:nvPr/>
        </p:nvSpPr>
        <p:spPr>
          <a:xfrm>
            <a:off x="4882896" y="3712464"/>
            <a:ext cx="603504" cy="329184"/>
          </a:xfrm>
          <a:prstGeom prst="roundRect">
            <a:avLst>
              <a:gd name="adj" fmla="val 22222"/>
            </a:avLst>
          </a:prstGeom>
          <a:solidFill>
            <a:srgbClr val="FFB35C"/>
          </a:solidFill>
          <a:ln w="12700">
            <a:solidFill>
              <a:srgbClr val="FFB35C"/>
            </a:solidFill>
            <a:prstDash val="solid"/>
          </a:ln>
        </p:spPr>
      </p:sp>
      <p:sp>
        <p:nvSpPr>
          <p:cNvPr id="22" name="Text 20"/>
          <p:cNvSpPr/>
          <p:nvPr/>
        </p:nvSpPr>
        <p:spPr>
          <a:xfrm>
            <a:off x="4992624" y="3767328"/>
            <a:ext cx="384048"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03</a:t>
            </a:r>
            <a:endParaRPr lang="en-US" sz="1000" dirty="0"/>
          </a:p>
        </p:txBody>
      </p:sp>
      <p:sp>
        <p:nvSpPr>
          <p:cNvPr id="23" name="Shape 21"/>
          <p:cNvSpPr/>
          <p:nvPr/>
        </p:nvSpPr>
        <p:spPr>
          <a:xfrm>
            <a:off x="6126480" y="3547872"/>
            <a:ext cx="5230368" cy="1298448"/>
          </a:xfrm>
          <a:prstGeom prst="roundRect">
            <a:avLst>
              <a:gd name="adj" fmla="val 6338"/>
            </a:avLst>
          </a:prstGeom>
          <a:solidFill>
            <a:srgbClr val="121A2B"/>
          </a:solidFill>
          <a:ln w="12700">
            <a:solidFill>
              <a:srgbClr val="273650"/>
            </a:solidFill>
            <a:prstDash val="solid"/>
          </a:ln>
        </p:spPr>
      </p:sp>
      <p:sp>
        <p:nvSpPr>
          <p:cNvPr id="24" name="Shape 22"/>
          <p:cNvSpPr/>
          <p:nvPr/>
        </p:nvSpPr>
        <p:spPr>
          <a:xfrm>
            <a:off x="6126480" y="3547872"/>
            <a:ext cx="64008" cy="1298448"/>
          </a:xfrm>
          <a:prstGeom prst="rect">
            <a:avLst/>
          </a:prstGeom>
          <a:solidFill>
            <a:srgbClr val="B39DFF"/>
          </a:solidFill>
          <a:ln w="12700">
            <a:solidFill>
              <a:srgbClr val="B39DFF"/>
            </a:solidFill>
            <a:prstDash val="solid"/>
          </a:ln>
        </p:spPr>
      </p:sp>
      <p:sp>
        <p:nvSpPr>
          <p:cNvPr id="25" name="Text 23"/>
          <p:cNvSpPr/>
          <p:nvPr/>
        </p:nvSpPr>
        <p:spPr>
          <a:xfrm>
            <a:off x="6327648" y="3712464"/>
            <a:ext cx="4882896"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Faster communication</a:t>
            </a:r>
            <a:endParaRPr lang="en-US" sz="1500" dirty="0"/>
          </a:p>
        </p:txBody>
      </p:sp>
      <p:sp>
        <p:nvSpPr>
          <p:cNvPr id="26" name="Text 24"/>
          <p:cNvSpPr/>
          <p:nvPr/>
        </p:nvSpPr>
        <p:spPr>
          <a:xfrm>
            <a:off x="6327648" y="4050792"/>
            <a:ext cx="4864608" cy="658368"/>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Status changes and important actions are informed to users.</a:t>
            </a:r>
            <a:endParaRPr lang="en-US" sz="1050" dirty="0"/>
          </a:p>
        </p:txBody>
      </p:sp>
      <p:sp>
        <p:nvSpPr>
          <p:cNvPr id="27" name="Shape 25"/>
          <p:cNvSpPr/>
          <p:nvPr/>
        </p:nvSpPr>
        <p:spPr>
          <a:xfrm>
            <a:off x="10442448" y="3712464"/>
            <a:ext cx="603504" cy="329184"/>
          </a:xfrm>
          <a:prstGeom prst="roundRect">
            <a:avLst>
              <a:gd name="adj" fmla="val 22222"/>
            </a:avLst>
          </a:prstGeom>
          <a:solidFill>
            <a:srgbClr val="B39DFF"/>
          </a:solidFill>
          <a:ln w="12700">
            <a:solidFill>
              <a:srgbClr val="B39DFF"/>
            </a:solidFill>
            <a:prstDash val="solid"/>
          </a:ln>
        </p:spPr>
      </p:sp>
      <p:sp>
        <p:nvSpPr>
          <p:cNvPr id="28" name="Text 26"/>
          <p:cNvSpPr/>
          <p:nvPr/>
        </p:nvSpPr>
        <p:spPr>
          <a:xfrm>
            <a:off x="10552176" y="3767328"/>
            <a:ext cx="384048"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04</a:t>
            </a:r>
            <a:endParaRPr lang="en-US" sz="1000" dirty="0"/>
          </a:p>
        </p:txBody>
      </p:sp>
      <p:sp>
        <p:nvSpPr>
          <p:cNvPr id="32"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02  •  SCOPE &amp; SUCCESS</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Scope: Core First, Advanced Later</a:t>
            </a:r>
            <a:endParaRPr lang="en-US" sz="2700" dirty="0"/>
          </a:p>
        </p:txBody>
      </p:sp>
      <p:sp>
        <p:nvSpPr>
          <p:cNvPr id="4" name="Shape 2"/>
          <p:cNvSpPr/>
          <p:nvPr/>
        </p:nvSpPr>
        <p:spPr>
          <a:xfrm>
            <a:off x="566928" y="1298448"/>
            <a:ext cx="5230368" cy="4224528"/>
          </a:xfrm>
          <a:prstGeom prst="roundRect">
            <a:avLst>
              <a:gd name="adj" fmla="val 1948"/>
            </a:avLst>
          </a:prstGeom>
          <a:solidFill>
            <a:srgbClr val="121A2B"/>
          </a:solidFill>
          <a:ln w="12700">
            <a:solidFill>
              <a:srgbClr val="273650"/>
            </a:solidFill>
            <a:prstDash val="solid"/>
          </a:ln>
        </p:spPr>
      </p:sp>
      <p:sp>
        <p:nvSpPr>
          <p:cNvPr id="5" name="Shape 3"/>
          <p:cNvSpPr/>
          <p:nvPr/>
        </p:nvSpPr>
        <p:spPr>
          <a:xfrm>
            <a:off x="566928" y="1298448"/>
            <a:ext cx="64008" cy="4224528"/>
          </a:xfrm>
          <a:prstGeom prst="rect">
            <a:avLst/>
          </a:prstGeom>
          <a:solidFill>
            <a:srgbClr val="4CC9F0"/>
          </a:solidFill>
          <a:ln w="12700">
            <a:solidFill>
              <a:srgbClr val="4CC9F0"/>
            </a:solidFill>
            <a:prstDash val="solid"/>
          </a:ln>
        </p:spPr>
      </p:sp>
      <p:sp>
        <p:nvSpPr>
          <p:cNvPr id="6" name="Text 4"/>
          <p:cNvSpPr/>
          <p:nvPr/>
        </p:nvSpPr>
        <p:spPr>
          <a:xfrm>
            <a:off x="768096" y="1463040"/>
            <a:ext cx="4882896" cy="256032"/>
          </a:xfrm>
          <a:prstGeom prst="rect">
            <a:avLst/>
          </a:prstGeom>
          <a:noFill/>
          <a:ln/>
        </p:spPr>
        <p:txBody>
          <a:bodyPr wrap="square" lIns="0" tIns="0" rIns="0" bIns="0" rtlCol="0" anchor="ctr">
            <a:noAutofit/>
          </a:bodyPr>
          <a:lstStyle/>
          <a:p>
            <a:pPr marL="0" indent="0">
              <a:buNone/>
            </a:pPr>
            <a:r>
              <a:rPr lang="en-US" sz="2400" b="1" dirty="0">
                <a:solidFill>
                  <a:srgbClr val="F5F7FB"/>
                </a:solidFill>
              </a:rPr>
              <a:t>Basic Prototype</a:t>
            </a:r>
            <a:endParaRPr lang="en-US" sz="2400" dirty="0"/>
          </a:p>
        </p:txBody>
      </p:sp>
      <p:sp>
        <p:nvSpPr>
          <p:cNvPr id="7" name="Text 5"/>
          <p:cNvSpPr/>
          <p:nvPr/>
        </p:nvSpPr>
        <p:spPr>
          <a:xfrm>
            <a:off x="768096" y="1801368"/>
            <a:ext cx="4864608" cy="3584448"/>
          </a:xfrm>
          <a:prstGeom prst="rect">
            <a:avLst/>
          </a:prstGeom>
          <a:noFill/>
          <a:ln/>
        </p:spPr>
        <p:txBody>
          <a:bodyPr wrap="square" lIns="254" tIns="254" rIns="254" bIns="254" rtlCol="0" anchor="t">
            <a:normAutofit/>
          </a:bodyPr>
          <a:lstStyle/>
          <a:p>
            <a:pPr marL="0" indent="0">
              <a:buNone/>
            </a:pPr>
            <a:r>
              <a:rPr lang="en-US" sz="2000" dirty="0">
                <a:solidFill>
                  <a:srgbClr val="AAB6CA"/>
                </a:solidFill>
              </a:rPr>
              <a:t>• Login and role-based access</a:t>
            </a:r>
            <a:endParaRPr lang="en-US" sz="2000" dirty="0"/>
          </a:p>
          <a:p>
            <a:pPr marL="0" indent="0">
              <a:buNone/>
            </a:pPr>
            <a:r>
              <a:rPr lang="en-US" sz="2000" dirty="0">
                <a:solidFill>
                  <a:srgbClr val="AAB6CA"/>
                </a:solidFill>
              </a:rPr>
              <a:t>• Student/staff complaint submission</a:t>
            </a:r>
            <a:endParaRPr lang="en-US" sz="2000" dirty="0"/>
          </a:p>
          <a:p>
            <a:pPr marL="0" indent="0">
              <a:buNone/>
            </a:pPr>
            <a:r>
              <a:rPr lang="en-US" sz="2000" dirty="0">
                <a:solidFill>
                  <a:srgbClr val="AAB6CA"/>
                </a:solidFill>
              </a:rPr>
              <a:t>• Complaint list and status tracking</a:t>
            </a:r>
            <a:endParaRPr lang="en-US" sz="2000" dirty="0"/>
          </a:p>
          <a:p>
            <a:pPr marL="0" indent="0">
              <a:buNone/>
            </a:pPr>
            <a:r>
              <a:rPr lang="en-US" sz="2000" dirty="0">
                <a:solidFill>
                  <a:srgbClr val="AAB6CA"/>
                </a:solidFill>
              </a:rPr>
              <a:t>• Admin review and assignment</a:t>
            </a:r>
            <a:endParaRPr lang="en-US" sz="2000" dirty="0"/>
          </a:p>
          <a:p>
            <a:pPr marL="0" indent="0">
              <a:buNone/>
            </a:pPr>
            <a:r>
              <a:rPr lang="en-US" sz="2000" dirty="0">
                <a:solidFill>
                  <a:srgbClr val="AAB6CA"/>
                </a:solidFill>
              </a:rPr>
              <a:t>• Status updates and resolution notes</a:t>
            </a:r>
            <a:endParaRPr lang="en-US" sz="2000" dirty="0"/>
          </a:p>
          <a:p>
            <a:pPr marL="0" indent="0">
              <a:buNone/>
            </a:pPr>
            <a:r>
              <a:rPr lang="en-US" sz="2000" dirty="0">
                <a:solidFill>
                  <a:srgbClr val="AAB6CA"/>
                </a:solidFill>
              </a:rPr>
              <a:t>• Simple notification layer</a:t>
            </a:r>
            <a:endParaRPr lang="en-US" sz="2000" dirty="0"/>
          </a:p>
          <a:p>
            <a:pPr marL="0" indent="0">
              <a:buNone/>
            </a:pPr>
            <a:r>
              <a:rPr lang="en-US" sz="2000" dirty="0">
                <a:solidFill>
                  <a:srgbClr val="AAB6CA"/>
                </a:solidFill>
              </a:rPr>
              <a:t>• Database-backed records</a:t>
            </a:r>
            <a:endParaRPr lang="en-US" sz="2000" dirty="0"/>
          </a:p>
        </p:txBody>
      </p:sp>
      <p:sp>
        <p:nvSpPr>
          <p:cNvPr id="8" name="Shape 6"/>
          <p:cNvSpPr/>
          <p:nvPr/>
        </p:nvSpPr>
        <p:spPr>
          <a:xfrm>
            <a:off x="6080760" y="1298448"/>
            <a:ext cx="5230368" cy="4224528"/>
          </a:xfrm>
          <a:prstGeom prst="roundRect">
            <a:avLst>
              <a:gd name="adj" fmla="val 1948"/>
            </a:avLst>
          </a:prstGeom>
          <a:solidFill>
            <a:srgbClr val="121A2B"/>
          </a:solidFill>
          <a:ln w="12700">
            <a:solidFill>
              <a:srgbClr val="273650"/>
            </a:solidFill>
            <a:prstDash val="solid"/>
          </a:ln>
        </p:spPr>
      </p:sp>
      <p:sp>
        <p:nvSpPr>
          <p:cNvPr id="9" name="Shape 7"/>
          <p:cNvSpPr/>
          <p:nvPr/>
        </p:nvSpPr>
        <p:spPr>
          <a:xfrm>
            <a:off x="6080760" y="1298448"/>
            <a:ext cx="64008" cy="4224528"/>
          </a:xfrm>
          <a:prstGeom prst="rect">
            <a:avLst/>
          </a:prstGeom>
          <a:solidFill>
            <a:srgbClr val="B39DFF"/>
          </a:solidFill>
          <a:ln w="12700">
            <a:solidFill>
              <a:srgbClr val="B39DFF"/>
            </a:solidFill>
            <a:prstDash val="solid"/>
          </a:ln>
        </p:spPr>
      </p:sp>
      <p:sp>
        <p:nvSpPr>
          <p:cNvPr id="10" name="Text 8"/>
          <p:cNvSpPr/>
          <p:nvPr/>
        </p:nvSpPr>
        <p:spPr>
          <a:xfrm>
            <a:off x="6281928" y="1463040"/>
            <a:ext cx="4882896" cy="256032"/>
          </a:xfrm>
          <a:prstGeom prst="rect">
            <a:avLst/>
          </a:prstGeom>
          <a:noFill/>
          <a:ln/>
        </p:spPr>
        <p:txBody>
          <a:bodyPr wrap="square" lIns="0" tIns="0" rIns="0" bIns="0" rtlCol="0" anchor="ctr">
            <a:noAutofit/>
          </a:bodyPr>
          <a:lstStyle/>
          <a:p>
            <a:pPr marL="0" indent="0">
              <a:buNone/>
            </a:pPr>
            <a:r>
              <a:rPr lang="en-US" sz="2400" b="1" dirty="0">
                <a:solidFill>
                  <a:srgbClr val="F5F7FB"/>
                </a:solidFill>
              </a:rPr>
              <a:t>Advanced — Phase 2</a:t>
            </a:r>
            <a:endParaRPr lang="en-US" sz="2400" dirty="0"/>
          </a:p>
        </p:txBody>
      </p:sp>
      <p:sp>
        <p:nvSpPr>
          <p:cNvPr id="11" name="Text 9"/>
          <p:cNvSpPr/>
          <p:nvPr/>
        </p:nvSpPr>
        <p:spPr>
          <a:xfrm>
            <a:off x="6281928" y="1801368"/>
            <a:ext cx="4864608" cy="3584448"/>
          </a:xfrm>
          <a:prstGeom prst="rect">
            <a:avLst/>
          </a:prstGeom>
          <a:noFill/>
          <a:ln/>
        </p:spPr>
        <p:txBody>
          <a:bodyPr wrap="square" lIns="254" tIns="254" rIns="254" bIns="254" rtlCol="0" anchor="t">
            <a:normAutofit/>
          </a:bodyPr>
          <a:lstStyle/>
          <a:p>
            <a:pPr marL="0" indent="0">
              <a:buNone/>
            </a:pPr>
            <a:r>
              <a:rPr lang="en-US" sz="2000" dirty="0">
                <a:solidFill>
                  <a:srgbClr val="AAB6CA"/>
                </a:solidFill>
              </a:rPr>
              <a:t>• Analytics and dashboards</a:t>
            </a:r>
            <a:endParaRPr lang="en-US" sz="2000" dirty="0"/>
          </a:p>
          <a:p>
            <a:pPr marL="0" indent="0">
              <a:buNone/>
            </a:pPr>
            <a:r>
              <a:rPr lang="en-US" sz="2000" dirty="0">
                <a:solidFill>
                  <a:srgbClr val="AAB6CA"/>
                </a:solidFill>
              </a:rPr>
              <a:t>• Attachment and image evidence</a:t>
            </a:r>
            <a:endParaRPr lang="en-US" sz="2000" dirty="0"/>
          </a:p>
          <a:p>
            <a:pPr marL="0" indent="0">
              <a:buNone/>
            </a:pPr>
            <a:r>
              <a:rPr lang="en-US" sz="2000" dirty="0">
                <a:solidFill>
                  <a:srgbClr val="AAB6CA"/>
                </a:solidFill>
              </a:rPr>
              <a:t>• Multi-campus support</a:t>
            </a:r>
            <a:endParaRPr lang="en-US" sz="2000" dirty="0"/>
          </a:p>
          <a:p>
            <a:pPr marL="0" indent="0">
              <a:buNone/>
            </a:pPr>
            <a:r>
              <a:rPr lang="en-US" sz="2000" dirty="0">
                <a:solidFill>
                  <a:srgbClr val="AAB6CA"/>
                </a:solidFill>
              </a:rPr>
              <a:t>• Automated email/SMS integration</a:t>
            </a:r>
            <a:endParaRPr lang="en-US" sz="2000" dirty="0"/>
          </a:p>
          <a:p>
            <a:pPr marL="0" indent="0">
              <a:buNone/>
            </a:pPr>
            <a:r>
              <a:rPr lang="en-US" sz="2000" dirty="0">
                <a:solidFill>
                  <a:srgbClr val="AAB6CA"/>
                </a:solidFill>
              </a:rPr>
              <a:t>• Search, filters and reporting exports</a:t>
            </a:r>
            <a:endParaRPr lang="en-US" sz="2000" dirty="0"/>
          </a:p>
        </p:txBody>
      </p:sp>
      <p:sp>
        <p:nvSpPr>
          <p:cNvPr id="25"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03  •  AGILE FRAMEWORK</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Why We Chose Scrum</a:t>
            </a:r>
            <a:endParaRPr lang="en-US" sz="2700" dirty="0"/>
          </a:p>
        </p:txBody>
      </p:sp>
      <p:sp>
        <p:nvSpPr>
          <p:cNvPr id="4" name="Shape 2"/>
          <p:cNvSpPr/>
          <p:nvPr/>
        </p:nvSpPr>
        <p:spPr>
          <a:xfrm>
            <a:off x="566928" y="1399032"/>
            <a:ext cx="3456432" cy="1938528"/>
          </a:xfrm>
          <a:prstGeom prst="roundRect">
            <a:avLst>
              <a:gd name="adj" fmla="val 4245"/>
            </a:avLst>
          </a:prstGeom>
          <a:solidFill>
            <a:srgbClr val="121A2B"/>
          </a:solidFill>
          <a:ln w="12700">
            <a:solidFill>
              <a:srgbClr val="273650"/>
            </a:solidFill>
            <a:prstDash val="solid"/>
          </a:ln>
        </p:spPr>
      </p:sp>
      <p:sp>
        <p:nvSpPr>
          <p:cNvPr id="5" name="Shape 3"/>
          <p:cNvSpPr/>
          <p:nvPr/>
        </p:nvSpPr>
        <p:spPr>
          <a:xfrm>
            <a:off x="566928" y="1399032"/>
            <a:ext cx="64008" cy="1938528"/>
          </a:xfrm>
          <a:prstGeom prst="rect">
            <a:avLst/>
          </a:prstGeom>
          <a:solidFill>
            <a:srgbClr val="4CC9F0"/>
          </a:solidFill>
          <a:ln w="12700">
            <a:solidFill>
              <a:srgbClr val="4CC9F0"/>
            </a:solidFill>
            <a:prstDash val="solid"/>
          </a:ln>
        </p:spPr>
      </p:sp>
      <p:sp>
        <p:nvSpPr>
          <p:cNvPr id="6" name="Text 4"/>
          <p:cNvSpPr/>
          <p:nvPr/>
        </p:nvSpPr>
        <p:spPr>
          <a:xfrm>
            <a:off x="768096" y="1563624"/>
            <a:ext cx="3108960" cy="256032"/>
          </a:xfrm>
          <a:prstGeom prst="rect">
            <a:avLst/>
          </a:prstGeom>
          <a:noFill/>
          <a:ln/>
        </p:spPr>
        <p:txBody>
          <a:bodyPr wrap="square" lIns="0" tIns="0" rIns="0" bIns="0" rtlCol="0" anchor="ctr">
            <a:noAutofit/>
          </a:bodyPr>
          <a:lstStyle/>
          <a:p>
            <a:pPr marL="0" indent="0">
              <a:buNone/>
            </a:pPr>
            <a:r>
              <a:rPr lang="en-US" b="1" dirty="0">
                <a:solidFill>
                  <a:srgbClr val="F5F7FB"/>
                </a:solidFill>
              </a:rPr>
              <a:t>Small cross-functional team</a:t>
            </a:r>
            <a:endParaRPr lang="en-US" dirty="0"/>
          </a:p>
        </p:txBody>
      </p:sp>
      <p:sp>
        <p:nvSpPr>
          <p:cNvPr id="7" name="Text 5"/>
          <p:cNvSpPr/>
          <p:nvPr/>
        </p:nvSpPr>
        <p:spPr>
          <a:xfrm>
            <a:off x="768096" y="1901952"/>
            <a:ext cx="3090672" cy="1298448"/>
          </a:xfrm>
          <a:prstGeom prst="rect">
            <a:avLst/>
          </a:prstGeom>
          <a:noFill/>
          <a:ln/>
        </p:spPr>
        <p:txBody>
          <a:bodyPr wrap="square" lIns="254" tIns="254" rIns="254" bIns="254" rtlCol="0" anchor="t">
            <a:normAutofit/>
          </a:bodyPr>
          <a:lstStyle/>
          <a:p>
            <a:pPr marL="0" indent="0">
              <a:buNone/>
            </a:pPr>
            <a:r>
              <a:rPr lang="en-US" sz="1400" dirty="0">
                <a:solidFill>
                  <a:srgbClr val="AAB6CA"/>
                </a:solidFill>
              </a:rPr>
              <a:t>4 people with different responsibilities can coordinate closely.</a:t>
            </a:r>
            <a:endParaRPr lang="en-US" sz="1400" dirty="0"/>
          </a:p>
        </p:txBody>
      </p:sp>
      <p:sp>
        <p:nvSpPr>
          <p:cNvPr id="8" name="Shape 6"/>
          <p:cNvSpPr/>
          <p:nvPr/>
        </p:nvSpPr>
        <p:spPr>
          <a:xfrm>
            <a:off x="4297680" y="1399032"/>
            <a:ext cx="3456432" cy="1938528"/>
          </a:xfrm>
          <a:prstGeom prst="roundRect">
            <a:avLst>
              <a:gd name="adj" fmla="val 4245"/>
            </a:avLst>
          </a:prstGeom>
          <a:solidFill>
            <a:srgbClr val="121A2B"/>
          </a:solidFill>
          <a:ln w="12700">
            <a:solidFill>
              <a:srgbClr val="273650"/>
            </a:solidFill>
            <a:prstDash val="solid"/>
          </a:ln>
        </p:spPr>
      </p:sp>
      <p:sp>
        <p:nvSpPr>
          <p:cNvPr id="9" name="Shape 7"/>
          <p:cNvSpPr/>
          <p:nvPr/>
        </p:nvSpPr>
        <p:spPr>
          <a:xfrm>
            <a:off x="4297680" y="1399032"/>
            <a:ext cx="64008" cy="1938528"/>
          </a:xfrm>
          <a:prstGeom prst="rect">
            <a:avLst/>
          </a:prstGeom>
          <a:solidFill>
            <a:srgbClr val="24D1B4"/>
          </a:solidFill>
          <a:ln w="12700">
            <a:solidFill>
              <a:srgbClr val="24D1B4"/>
            </a:solidFill>
            <a:prstDash val="solid"/>
          </a:ln>
        </p:spPr>
      </p:sp>
      <p:sp>
        <p:nvSpPr>
          <p:cNvPr id="10" name="Text 8"/>
          <p:cNvSpPr/>
          <p:nvPr/>
        </p:nvSpPr>
        <p:spPr>
          <a:xfrm>
            <a:off x="4498848" y="1563624"/>
            <a:ext cx="3108960" cy="256032"/>
          </a:xfrm>
          <a:prstGeom prst="rect">
            <a:avLst/>
          </a:prstGeom>
          <a:noFill/>
          <a:ln/>
        </p:spPr>
        <p:txBody>
          <a:bodyPr wrap="square" lIns="0" tIns="0" rIns="0" bIns="0" rtlCol="0" anchor="ctr">
            <a:noAutofit/>
          </a:bodyPr>
          <a:lstStyle/>
          <a:p>
            <a:pPr marL="0" indent="0">
              <a:buNone/>
            </a:pPr>
            <a:r>
              <a:rPr lang="en-US" b="1" dirty="0">
                <a:solidFill>
                  <a:srgbClr val="F5F7FB"/>
                </a:solidFill>
              </a:rPr>
              <a:t>Requirements can change</a:t>
            </a:r>
            <a:endParaRPr lang="en-US" dirty="0"/>
          </a:p>
        </p:txBody>
      </p:sp>
      <p:sp>
        <p:nvSpPr>
          <p:cNvPr id="11" name="Text 9"/>
          <p:cNvSpPr/>
          <p:nvPr/>
        </p:nvSpPr>
        <p:spPr>
          <a:xfrm>
            <a:off x="4498848" y="1901952"/>
            <a:ext cx="3090672" cy="1298448"/>
          </a:xfrm>
          <a:prstGeom prst="rect">
            <a:avLst/>
          </a:prstGeom>
          <a:noFill/>
          <a:ln/>
        </p:spPr>
        <p:txBody>
          <a:bodyPr wrap="square" lIns="254" tIns="254" rIns="254" bIns="254" rtlCol="0" anchor="t">
            <a:normAutofit/>
          </a:bodyPr>
          <a:lstStyle/>
          <a:p>
            <a:pPr marL="0" indent="0">
              <a:buNone/>
            </a:pPr>
            <a:r>
              <a:rPr lang="en-US" sz="1400" dirty="0">
                <a:solidFill>
                  <a:srgbClr val="AAB6CA"/>
                </a:solidFill>
              </a:rPr>
              <a:t>New complaint categories, roles or workflow rules may emerge after feedback.</a:t>
            </a:r>
            <a:endParaRPr lang="en-US" sz="1400" dirty="0"/>
          </a:p>
        </p:txBody>
      </p:sp>
      <p:sp>
        <p:nvSpPr>
          <p:cNvPr id="12" name="Shape 10"/>
          <p:cNvSpPr/>
          <p:nvPr/>
        </p:nvSpPr>
        <p:spPr>
          <a:xfrm>
            <a:off x="8028432" y="1399032"/>
            <a:ext cx="3456432" cy="1938528"/>
          </a:xfrm>
          <a:prstGeom prst="roundRect">
            <a:avLst>
              <a:gd name="adj" fmla="val 4245"/>
            </a:avLst>
          </a:prstGeom>
          <a:solidFill>
            <a:srgbClr val="121A2B"/>
          </a:solidFill>
          <a:ln w="12700">
            <a:solidFill>
              <a:srgbClr val="273650"/>
            </a:solidFill>
            <a:prstDash val="solid"/>
          </a:ln>
        </p:spPr>
      </p:sp>
      <p:sp>
        <p:nvSpPr>
          <p:cNvPr id="13" name="Shape 11"/>
          <p:cNvSpPr/>
          <p:nvPr/>
        </p:nvSpPr>
        <p:spPr>
          <a:xfrm>
            <a:off x="8028432" y="1399032"/>
            <a:ext cx="64008" cy="1938528"/>
          </a:xfrm>
          <a:prstGeom prst="rect">
            <a:avLst/>
          </a:prstGeom>
          <a:solidFill>
            <a:srgbClr val="FFB35C"/>
          </a:solidFill>
          <a:ln w="12700">
            <a:solidFill>
              <a:srgbClr val="FFB35C"/>
            </a:solidFill>
            <a:prstDash val="solid"/>
          </a:ln>
        </p:spPr>
      </p:sp>
      <p:sp>
        <p:nvSpPr>
          <p:cNvPr id="14" name="Text 12"/>
          <p:cNvSpPr/>
          <p:nvPr/>
        </p:nvSpPr>
        <p:spPr>
          <a:xfrm>
            <a:off x="8229600" y="1563624"/>
            <a:ext cx="3108960" cy="256032"/>
          </a:xfrm>
          <a:prstGeom prst="rect">
            <a:avLst/>
          </a:prstGeom>
          <a:noFill/>
          <a:ln/>
        </p:spPr>
        <p:txBody>
          <a:bodyPr wrap="square" lIns="0" tIns="0" rIns="0" bIns="0" rtlCol="0" anchor="ctr">
            <a:noAutofit/>
          </a:bodyPr>
          <a:lstStyle/>
          <a:p>
            <a:pPr marL="0" indent="0">
              <a:buNone/>
            </a:pPr>
            <a:r>
              <a:rPr lang="en-US" b="1" dirty="0">
                <a:solidFill>
                  <a:srgbClr val="F5F7FB"/>
                </a:solidFill>
              </a:rPr>
              <a:t>Urgency matters</a:t>
            </a:r>
            <a:endParaRPr lang="en-US" dirty="0"/>
          </a:p>
        </p:txBody>
      </p:sp>
      <p:sp>
        <p:nvSpPr>
          <p:cNvPr id="15" name="Text 13"/>
          <p:cNvSpPr/>
          <p:nvPr/>
        </p:nvSpPr>
        <p:spPr>
          <a:xfrm>
            <a:off x="8229600" y="1901952"/>
            <a:ext cx="3090672" cy="1298448"/>
          </a:xfrm>
          <a:prstGeom prst="rect">
            <a:avLst/>
          </a:prstGeom>
          <a:noFill/>
          <a:ln/>
        </p:spPr>
        <p:txBody>
          <a:bodyPr wrap="square" lIns="254" tIns="254" rIns="254" bIns="254" rtlCol="0" anchor="t">
            <a:normAutofit/>
          </a:bodyPr>
          <a:lstStyle/>
          <a:p>
            <a:pPr marL="0" indent="0">
              <a:buNone/>
            </a:pPr>
            <a:r>
              <a:rPr lang="en-US" sz="1400" dirty="0">
                <a:solidFill>
                  <a:srgbClr val="AAB6CA"/>
                </a:solidFill>
              </a:rPr>
              <a:t>Maintenance issues should be handled quickly, so waiting for one final release is risky.</a:t>
            </a:r>
            <a:endParaRPr lang="en-US" sz="1400" dirty="0"/>
          </a:p>
        </p:txBody>
      </p:sp>
      <p:sp>
        <p:nvSpPr>
          <p:cNvPr id="16" name="Shape 14"/>
          <p:cNvSpPr/>
          <p:nvPr/>
        </p:nvSpPr>
        <p:spPr>
          <a:xfrm>
            <a:off x="658368" y="3703320"/>
            <a:ext cx="10863072" cy="1572768"/>
          </a:xfrm>
          <a:prstGeom prst="roundRect">
            <a:avLst>
              <a:gd name="adj" fmla="val 6395"/>
            </a:avLst>
          </a:prstGeom>
          <a:solidFill>
            <a:srgbClr val="162239"/>
          </a:solidFill>
          <a:ln w="12700">
            <a:solidFill>
              <a:srgbClr val="273650"/>
            </a:solidFill>
            <a:prstDash val="solid"/>
          </a:ln>
        </p:spPr>
      </p:sp>
      <p:sp>
        <p:nvSpPr>
          <p:cNvPr id="17" name="Text 15"/>
          <p:cNvSpPr/>
          <p:nvPr/>
        </p:nvSpPr>
        <p:spPr>
          <a:xfrm>
            <a:off x="914400" y="4014216"/>
            <a:ext cx="2834640" cy="256032"/>
          </a:xfrm>
          <a:prstGeom prst="rect">
            <a:avLst/>
          </a:prstGeom>
          <a:noFill/>
          <a:ln/>
        </p:spPr>
        <p:txBody>
          <a:bodyPr wrap="square" lIns="0" tIns="0" rIns="0" bIns="0" rtlCol="0" anchor="ctr"/>
          <a:lstStyle/>
          <a:p>
            <a:pPr marL="0" indent="0">
              <a:buNone/>
            </a:pPr>
            <a:r>
              <a:rPr lang="en-US" sz="1600" b="1" dirty="0">
                <a:solidFill>
                  <a:srgbClr val="F5F7FB"/>
                </a:solidFill>
              </a:rPr>
              <a:t>Scrum gives us a loop</a:t>
            </a:r>
            <a:endParaRPr lang="en-US" sz="1600" dirty="0"/>
          </a:p>
        </p:txBody>
      </p:sp>
      <p:sp>
        <p:nvSpPr>
          <p:cNvPr id="18" name="Shape 16"/>
          <p:cNvSpPr/>
          <p:nvPr/>
        </p:nvSpPr>
        <p:spPr>
          <a:xfrm>
            <a:off x="3886200" y="3913632"/>
            <a:ext cx="1325880" cy="329184"/>
          </a:xfrm>
          <a:prstGeom prst="roundRect">
            <a:avLst>
              <a:gd name="adj" fmla="val 22222"/>
            </a:avLst>
          </a:prstGeom>
          <a:solidFill>
            <a:srgbClr val="4CC9F0"/>
          </a:solidFill>
          <a:ln w="12700">
            <a:solidFill>
              <a:srgbClr val="4CC9F0"/>
            </a:solidFill>
            <a:prstDash val="solid"/>
          </a:ln>
        </p:spPr>
      </p:sp>
      <p:sp>
        <p:nvSpPr>
          <p:cNvPr id="19" name="Text 17"/>
          <p:cNvSpPr/>
          <p:nvPr/>
        </p:nvSpPr>
        <p:spPr>
          <a:xfrm>
            <a:off x="3995928" y="3968496"/>
            <a:ext cx="110642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Plan</a:t>
            </a:r>
            <a:endParaRPr lang="en-US" sz="1000" dirty="0"/>
          </a:p>
        </p:txBody>
      </p:sp>
      <p:sp>
        <p:nvSpPr>
          <p:cNvPr id="20" name="Shape 18"/>
          <p:cNvSpPr/>
          <p:nvPr/>
        </p:nvSpPr>
        <p:spPr>
          <a:xfrm>
            <a:off x="5257800" y="4078224"/>
            <a:ext cx="347472" cy="0"/>
          </a:xfrm>
          <a:prstGeom prst="line">
            <a:avLst/>
          </a:prstGeom>
          <a:noFill/>
          <a:ln w="17780">
            <a:solidFill>
              <a:srgbClr val="AAB6CA"/>
            </a:solidFill>
            <a:prstDash val="solid"/>
            <a:tailEnd type="triangle"/>
          </a:ln>
        </p:spPr>
      </p:sp>
      <p:sp>
        <p:nvSpPr>
          <p:cNvPr id="21" name="Shape 19"/>
          <p:cNvSpPr/>
          <p:nvPr/>
        </p:nvSpPr>
        <p:spPr>
          <a:xfrm>
            <a:off x="5669280" y="3913632"/>
            <a:ext cx="1325880" cy="329184"/>
          </a:xfrm>
          <a:prstGeom prst="roundRect">
            <a:avLst>
              <a:gd name="adj" fmla="val 22222"/>
            </a:avLst>
          </a:prstGeom>
          <a:solidFill>
            <a:srgbClr val="24D1B4"/>
          </a:solidFill>
          <a:ln w="12700">
            <a:solidFill>
              <a:srgbClr val="24D1B4"/>
            </a:solidFill>
            <a:prstDash val="solid"/>
          </a:ln>
        </p:spPr>
      </p:sp>
      <p:sp>
        <p:nvSpPr>
          <p:cNvPr id="22" name="Text 20"/>
          <p:cNvSpPr/>
          <p:nvPr/>
        </p:nvSpPr>
        <p:spPr>
          <a:xfrm>
            <a:off x="5779008" y="3968496"/>
            <a:ext cx="110642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Build</a:t>
            </a:r>
            <a:endParaRPr lang="en-US" sz="1000" dirty="0"/>
          </a:p>
        </p:txBody>
      </p:sp>
      <p:sp>
        <p:nvSpPr>
          <p:cNvPr id="23" name="Shape 21"/>
          <p:cNvSpPr/>
          <p:nvPr/>
        </p:nvSpPr>
        <p:spPr>
          <a:xfrm>
            <a:off x="7040880" y="4078224"/>
            <a:ext cx="347472" cy="0"/>
          </a:xfrm>
          <a:prstGeom prst="line">
            <a:avLst/>
          </a:prstGeom>
          <a:noFill/>
          <a:ln w="17780">
            <a:solidFill>
              <a:srgbClr val="AAB6CA"/>
            </a:solidFill>
            <a:prstDash val="solid"/>
            <a:tailEnd type="triangle"/>
          </a:ln>
        </p:spPr>
      </p:sp>
      <p:sp>
        <p:nvSpPr>
          <p:cNvPr id="24" name="Shape 22"/>
          <p:cNvSpPr/>
          <p:nvPr/>
        </p:nvSpPr>
        <p:spPr>
          <a:xfrm>
            <a:off x="7452360" y="3913632"/>
            <a:ext cx="1325880" cy="329184"/>
          </a:xfrm>
          <a:prstGeom prst="roundRect">
            <a:avLst>
              <a:gd name="adj" fmla="val 22222"/>
            </a:avLst>
          </a:prstGeom>
          <a:solidFill>
            <a:srgbClr val="FFB35C"/>
          </a:solidFill>
          <a:ln w="12700">
            <a:solidFill>
              <a:srgbClr val="FFB35C"/>
            </a:solidFill>
            <a:prstDash val="solid"/>
          </a:ln>
        </p:spPr>
      </p:sp>
      <p:sp>
        <p:nvSpPr>
          <p:cNvPr id="25" name="Text 23"/>
          <p:cNvSpPr/>
          <p:nvPr/>
        </p:nvSpPr>
        <p:spPr>
          <a:xfrm>
            <a:off x="7562088" y="3968496"/>
            <a:ext cx="110642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Review</a:t>
            </a:r>
            <a:endParaRPr lang="en-US" sz="1000" dirty="0"/>
          </a:p>
        </p:txBody>
      </p:sp>
      <p:sp>
        <p:nvSpPr>
          <p:cNvPr id="26" name="Shape 24"/>
          <p:cNvSpPr/>
          <p:nvPr/>
        </p:nvSpPr>
        <p:spPr>
          <a:xfrm>
            <a:off x="8823960" y="4078224"/>
            <a:ext cx="347472" cy="0"/>
          </a:xfrm>
          <a:prstGeom prst="line">
            <a:avLst/>
          </a:prstGeom>
          <a:noFill/>
          <a:ln w="17780">
            <a:solidFill>
              <a:srgbClr val="AAB6CA"/>
            </a:solidFill>
            <a:prstDash val="solid"/>
            <a:tailEnd type="triangle"/>
          </a:ln>
        </p:spPr>
      </p:sp>
      <p:sp>
        <p:nvSpPr>
          <p:cNvPr id="27" name="Shape 25"/>
          <p:cNvSpPr/>
          <p:nvPr/>
        </p:nvSpPr>
        <p:spPr>
          <a:xfrm>
            <a:off x="9235440" y="3913632"/>
            <a:ext cx="1325880" cy="329184"/>
          </a:xfrm>
          <a:prstGeom prst="roundRect">
            <a:avLst>
              <a:gd name="adj" fmla="val 22222"/>
            </a:avLst>
          </a:prstGeom>
          <a:solidFill>
            <a:srgbClr val="B39DFF"/>
          </a:solidFill>
          <a:ln w="12700">
            <a:solidFill>
              <a:srgbClr val="B39DFF"/>
            </a:solidFill>
            <a:prstDash val="solid"/>
          </a:ln>
        </p:spPr>
      </p:sp>
      <p:sp>
        <p:nvSpPr>
          <p:cNvPr id="28" name="Text 26"/>
          <p:cNvSpPr/>
          <p:nvPr/>
        </p:nvSpPr>
        <p:spPr>
          <a:xfrm>
            <a:off x="9345168" y="3968496"/>
            <a:ext cx="110642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Improve</a:t>
            </a:r>
            <a:endParaRPr lang="en-US" sz="1000" dirty="0"/>
          </a:p>
        </p:txBody>
      </p:sp>
      <p:sp>
        <p:nvSpPr>
          <p:cNvPr id="29" name="Text 27"/>
          <p:cNvSpPr/>
          <p:nvPr/>
        </p:nvSpPr>
        <p:spPr>
          <a:xfrm>
            <a:off x="914400" y="4681728"/>
            <a:ext cx="9692640" cy="256032"/>
          </a:xfrm>
          <a:prstGeom prst="rect">
            <a:avLst/>
          </a:prstGeom>
          <a:noFill/>
          <a:ln/>
        </p:spPr>
        <p:txBody>
          <a:bodyPr wrap="square" lIns="0" tIns="0" rIns="0" bIns="0" rtlCol="0" anchor="ctr">
            <a:normAutofit/>
          </a:bodyPr>
          <a:lstStyle/>
          <a:p>
            <a:pPr marL="0" indent="0">
              <a:buNone/>
            </a:pPr>
            <a:r>
              <a:rPr lang="en-US" sz="1300" dirty="0">
                <a:solidFill>
                  <a:srgbClr val="AAB6CA"/>
                </a:solidFill>
              </a:rPr>
              <a:t>This lets management see usable progress before the whole project is finished.</a:t>
            </a:r>
            <a:endParaRPr lang="en-US" sz="1300" dirty="0"/>
          </a:p>
        </p:txBody>
      </p:sp>
      <p:sp>
        <p:nvSpPr>
          <p:cNvPr id="32"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03  •  SCRUM IN PRACTICE</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Three Scrum Ideas We Apply</a:t>
            </a:r>
            <a:endParaRPr lang="en-US" sz="2700" dirty="0"/>
          </a:p>
        </p:txBody>
      </p:sp>
      <p:sp>
        <p:nvSpPr>
          <p:cNvPr id="4" name="Shape 2"/>
          <p:cNvSpPr/>
          <p:nvPr/>
        </p:nvSpPr>
        <p:spPr>
          <a:xfrm>
            <a:off x="566928" y="1325880"/>
            <a:ext cx="3456432" cy="4160520"/>
          </a:xfrm>
          <a:prstGeom prst="roundRect">
            <a:avLst>
              <a:gd name="adj" fmla="val 2381"/>
            </a:avLst>
          </a:prstGeom>
          <a:solidFill>
            <a:srgbClr val="121A2B"/>
          </a:solidFill>
          <a:ln w="12700">
            <a:solidFill>
              <a:srgbClr val="273650"/>
            </a:solidFill>
            <a:prstDash val="solid"/>
          </a:ln>
        </p:spPr>
      </p:sp>
      <p:sp>
        <p:nvSpPr>
          <p:cNvPr id="5" name="Shape 3"/>
          <p:cNvSpPr/>
          <p:nvPr/>
        </p:nvSpPr>
        <p:spPr>
          <a:xfrm>
            <a:off x="566928" y="1325880"/>
            <a:ext cx="64008" cy="4160520"/>
          </a:xfrm>
          <a:prstGeom prst="rect">
            <a:avLst/>
          </a:prstGeom>
          <a:solidFill>
            <a:srgbClr val="4CC9F0"/>
          </a:solidFill>
          <a:ln w="12700">
            <a:solidFill>
              <a:srgbClr val="4CC9F0"/>
            </a:solidFill>
            <a:prstDash val="solid"/>
          </a:ln>
        </p:spPr>
      </p:sp>
      <p:sp>
        <p:nvSpPr>
          <p:cNvPr id="6" name="Text 4"/>
          <p:cNvSpPr/>
          <p:nvPr/>
        </p:nvSpPr>
        <p:spPr>
          <a:xfrm>
            <a:off x="768096" y="1490472"/>
            <a:ext cx="3108960" cy="256032"/>
          </a:xfrm>
          <a:prstGeom prst="rect">
            <a:avLst/>
          </a:prstGeom>
          <a:noFill/>
          <a:ln/>
        </p:spPr>
        <p:txBody>
          <a:bodyPr wrap="square" lIns="0" tIns="0" rIns="0" bIns="0" rtlCol="0" anchor="ctr">
            <a:noAutofit/>
          </a:bodyPr>
          <a:lstStyle/>
          <a:p>
            <a:pPr marL="0" indent="0">
              <a:buNone/>
            </a:pPr>
            <a:r>
              <a:rPr lang="en-US" b="1" dirty="0">
                <a:solidFill>
                  <a:srgbClr val="F5F7FB"/>
                </a:solidFill>
              </a:rPr>
              <a:t>SPRINT</a:t>
            </a:r>
            <a:endParaRPr lang="en-US" dirty="0"/>
          </a:p>
        </p:txBody>
      </p:sp>
      <p:sp>
        <p:nvSpPr>
          <p:cNvPr id="7" name="Text 5"/>
          <p:cNvSpPr/>
          <p:nvPr/>
        </p:nvSpPr>
        <p:spPr>
          <a:xfrm>
            <a:off x="768096" y="1828800"/>
            <a:ext cx="3090672" cy="3520440"/>
          </a:xfrm>
          <a:prstGeom prst="rect">
            <a:avLst/>
          </a:prstGeom>
          <a:noFill/>
          <a:ln/>
        </p:spPr>
        <p:txBody>
          <a:bodyPr wrap="square" lIns="254" tIns="254" rIns="254" bIns="254" rtlCol="0" anchor="t">
            <a:normAutofit/>
          </a:bodyPr>
          <a:lstStyle/>
          <a:p>
            <a:pPr marL="0" indent="0">
              <a:buNone/>
            </a:pPr>
            <a:r>
              <a:rPr lang="en-US" sz="1600" dirty="0">
                <a:solidFill>
                  <a:srgbClr val="AAB6CA"/>
                </a:solidFill>
              </a:rPr>
              <a:t>A short fixed period where the team aims to complete a usable slice of Project.</a:t>
            </a:r>
            <a:endParaRPr lang="en-US" sz="1600" dirty="0"/>
          </a:p>
          <a:p>
            <a:pPr marL="0" indent="0">
              <a:buNone/>
            </a:pPr>
            <a:endParaRPr lang="en-US" sz="1600" dirty="0"/>
          </a:p>
          <a:p>
            <a:pPr marL="0" indent="0">
              <a:buNone/>
            </a:pPr>
            <a:r>
              <a:rPr lang="en-US" sz="1600" dirty="0">
                <a:solidFill>
                  <a:srgbClr val="AAB6CA"/>
                </a:solidFill>
              </a:rPr>
              <a:t>Example: Sprint 1 delivers login and complaint submission.</a:t>
            </a:r>
            <a:endParaRPr lang="en-US" sz="1600" dirty="0"/>
          </a:p>
        </p:txBody>
      </p:sp>
      <p:sp>
        <p:nvSpPr>
          <p:cNvPr id="8" name="Shape 6"/>
          <p:cNvSpPr/>
          <p:nvPr/>
        </p:nvSpPr>
        <p:spPr>
          <a:xfrm>
            <a:off x="749808" y="4873752"/>
            <a:ext cx="1078992" cy="329184"/>
          </a:xfrm>
          <a:prstGeom prst="roundRect">
            <a:avLst>
              <a:gd name="adj" fmla="val 22222"/>
            </a:avLst>
          </a:prstGeom>
          <a:solidFill>
            <a:srgbClr val="4CC9F0"/>
          </a:solidFill>
          <a:ln w="12700">
            <a:solidFill>
              <a:srgbClr val="4CC9F0"/>
            </a:solidFill>
            <a:prstDash val="solid"/>
          </a:ln>
        </p:spPr>
      </p:sp>
      <p:sp>
        <p:nvSpPr>
          <p:cNvPr id="9" name="Text 7"/>
          <p:cNvSpPr/>
          <p:nvPr/>
        </p:nvSpPr>
        <p:spPr>
          <a:xfrm>
            <a:off x="859536" y="4928616"/>
            <a:ext cx="859536"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01</a:t>
            </a:r>
            <a:endParaRPr lang="en-US" sz="1000" dirty="0"/>
          </a:p>
        </p:txBody>
      </p:sp>
      <p:sp>
        <p:nvSpPr>
          <p:cNvPr id="10" name="Shape 8"/>
          <p:cNvSpPr/>
          <p:nvPr/>
        </p:nvSpPr>
        <p:spPr>
          <a:xfrm>
            <a:off x="4297680" y="1325880"/>
            <a:ext cx="3456432" cy="4160520"/>
          </a:xfrm>
          <a:prstGeom prst="roundRect">
            <a:avLst>
              <a:gd name="adj" fmla="val 2381"/>
            </a:avLst>
          </a:prstGeom>
          <a:solidFill>
            <a:srgbClr val="121A2B"/>
          </a:solidFill>
          <a:ln w="12700">
            <a:solidFill>
              <a:srgbClr val="273650"/>
            </a:solidFill>
            <a:prstDash val="solid"/>
          </a:ln>
        </p:spPr>
      </p:sp>
      <p:sp>
        <p:nvSpPr>
          <p:cNvPr id="11" name="Shape 9"/>
          <p:cNvSpPr/>
          <p:nvPr/>
        </p:nvSpPr>
        <p:spPr>
          <a:xfrm>
            <a:off x="4297680" y="1325880"/>
            <a:ext cx="64008" cy="4160520"/>
          </a:xfrm>
          <a:prstGeom prst="rect">
            <a:avLst/>
          </a:prstGeom>
          <a:solidFill>
            <a:srgbClr val="24D1B4"/>
          </a:solidFill>
          <a:ln w="12700">
            <a:solidFill>
              <a:srgbClr val="24D1B4"/>
            </a:solidFill>
            <a:prstDash val="solid"/>
          </a:ln>
        </p:spPr>
      </p:sp>
      <p:sp>
        <p:nvSpPr>
          <p:cNvPr id="12" name="Text 10"/>
          <p:cNvSpPr/>
          <p:nvPr/>
        </p:nvSpPr>
        <p:spPr>
          <a:xfrm>
            <a:off x="4498848" y="1490472"/>
            <a:ext cx="3108960" cy="256032"/>
          </a:xfrm>
          <a:prstGeom prst="rect">
            <a:avLst/>
          </a:prstGeom>
          <a:noFill/>
          <a:ln/>
        </p:spPr>
        <p:txBody>
          <a:bodyPr wrap="square" lIns="0" tIns="0" rIns="0" bIns="0" rtlCol="0" anchor="ctr">
            <a:noAutofit/>
          </a:bodyPr>
          <a:lstStyle/>
          <a:p>
            <a:pPr marL="0" indent="0">
              <a:buNone/>
            </a:pPr>
            <a:r>
              <a:rPr lang="en-US" b="1" dirty="0">
                <a:solidFill>
                  <a:srgbClr val="F5F7FB"/>
                </a:solidFill>
              </a:rPr>
              <a:t>DAILY SCRUM</a:t>
            </a:r>
            <a:endParaRPr lang="en-US" dirty="0"/>
          </a:p>
        </p:txBody>
      </p:sp>
      <p:sp>
        <p:nvSpPr>
          <p:cNvPr id="13" name="Text 11"/>
          <p:cNvSpPr/>
          <p:nvPr/>
        </p:nvSpPr>
        <p:spPr>
          <a:xfrm>
            <a:off x="4498848" y="1828800"/>
            <a:ext cx="3090672" cy="3520440"/>
          </a:xfrm>
          <a:prstGeom prst="rect">
            <a:avLst/>
          </a:prstGeom>
          <a:noFill/>
          <a:ln/>
        </p:spPr>
        <p:txBody>
          <a:bodyPr wrap="square" lIns="254" tIns="254" rIns="254" bIns="254" rtlCol="0" anchor="t">
            <a:normAutofit/>
          </a:bodyPr>
          <a:lstStyle/>
          <a:p>
            <a:pPr marL="0" indent="0">
              <a:buNone/>
            </a:pPr>
            <a:r>
              <a:rPr lang="en-US" sz="1600" dirty="0">
                <a:solidFill>
                  <a:srgbClr val="AAB6CA"/>
                </a:solidFill>
              </a:rPr>
              <a:t>A short daily sync: what was done, what is next, and what is the issue.</a:t>
            </a:r>
            <a:endParaRPr lang="en-US" sz="1600" dirty="0"/>
          </a:p>
          <a:p>
            <a:pPr marL="0" indent="0">
              <a:buNone/>
            </a:pPr>
            <a:endParaRPr lang="en-US" sz="1600" dirty="0"/>
          </a:p>
          <a:p>
            <a:pPr marL="0" indent="0">
              <a:buNone/>
            </a:pPr>
            <a:r>
              <a:rPr lang="en-US" sz="1600" dirty="0">
                <a:solidFill>
                  <a:srgbClr val="AAB6CA"/>
                </a:solidFill>
              </a:rPr>
              <a:t>Example: a database issue is raised early instead of waiting for the end of the sprint.</a:t>
            </a:r>
            <a:endParaRPr lang="en-US" sz="1600" dirty="0"/>
          </a:p>
        </p:txBody>
      </p:sp>
      <p:sp>
        <p:nvSpPr>
          <p:cNvPr id="14" name="Shape 12"/>
          <p:cNvSpPr/>
          <p:nvPr/>
        </p:nvSpPr>
        <p:spPr>
          <a:xfrm>
            <a:off x="4480560" y="4873752"/>
            <a:ext cx="1078992" cy="329184"/>
          </a:xfrm>
          <a:prstGeom prst="roundRect">
            <a:avLst>
              <a:gd name="adj" fmla="val 22222"/>
            </a:avLst>
          </a:prstGeom>
          <a:solidFill>
            <a:srgbClr val="24D1B4"/>
          </a:solidFill>
          <a:ln w="12700">
            <a:solidFill>
              <a:srgbClr val="24D1B4"/>
            </a:solidFill>
            <a:prstDash val="solid"/>
          </a:ln>
        </p:spPr>
      </p:sp>
      <p:sp>
        <p:nvSpPr>
          <p:cNvPr id="15" name="Text 13"/>
          <p:cNvSpPr/>
          <p:nvPr/>
        </p:nvSpPr>
        <p:spPr>
          <a:xfrm>
            <a:off x="4590288" y="4928616"/>
            <a:ext cx="859536"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02</a:t>
            </a:r>
            <a:endParaRPr lang="en-US" sz="1000" dirty="0"/>
          </a:p>
        </p:txBody>
      </p:sp>
      <p:sp>
        <p:nvSpPr>
          <p:cNvPr id="16" name="Shape 14"/>
          <p:cNvSpPr/>
          <p:nvPr/>
        </p:nvSpPr>
        <p:spPr>
          <a:xfrm>
            <a:off x="8028432" y="1325880"/>
            <a:ext cx="3456432" cy="4160520"/>
          </a:xfrm>
          <a:prstGeom prst="roundRect">
            <a:avLst>
              <a:gd name="adj" fmla="val 2381"/>
            </a:avLst>
          </a:prstGeom>
          <a:solidFill>
            <a:srgbClr val="121A2B"/>
          </a:solidFill>
          <a:ln w="12700">
            <a:solidFill>
              <a:srgbClr val="273650"/>
            </a:solidFill>
            <a:prstDash val="solid"/>
          </a:ln>
        </p:spPr>
      </p:sp>
      <p:sp>
        <p:nvSpPr>
          <p:cNvPr id="17" name="Shape 15"/>
          <p:cNvSpPr/>
          <p:nvPr/>
        </p:nvSpPr>
        <p:spPr>
          <a:xfrm>
            <a:off x="8028432" y="1325880"/>
            <a:ext cx="64008" cy="4160520"/>
          </a:xfrm>
          <a:prstGeom prst="rect">
            <a:avLst/>
          </a:prstGeom>
          <a:solidFill>
            <a:srgbClr val="FFB35C"/>
          </a:solidFill>
          <a:ln w="12700">
            <a:solidFill>
              <a:srgbClr val="FFB35C"/>
            </a:solidFill>
            <a:prstDash val="solid"/>
          </a:ln>
        </p:spPr>
      </p:sp>
      <p:sp>
        <p:nvSpPr>
          <p:cNvPr id="18" name="Text 16"/>
          <p:cNvSpPr/>
          <p:nvPr/>
        </p:nvSpPr>
        <p:spPr>
          <a:xfrm>
            <a:off x="8229600" y="1490472"/>
            <a:ext cx="3108960" cy="256032"/>
          </a:xfrm>
          <a:prstGeom prst="rect">
            <a:avLst/>
          </a:prstGeom>
          <a:noFill/>
          <a:ln/>
        </p:spPr>
        <p:txBody>
          <a:bodyPr wrap="square" lIns="0" tIns="0" rIns="0" bIns="0" rtlCol="0" anchor="ctr">
            <a:noAutofit/>
          </a:bodyPr>
          <a:lstStyle/>
          <a:p>
            <a:pPr marL="0" indent="0">
              <a:buNone/>
            </a:pPr>
            <a:r>
              <a:rPr lang="en-US" b="1" dirty="0">
                <a:solidFill>
                  <a:srgbClr val="F5F7FB"/>
                </a:solidFill>
              </a:rPr>
              <a:t>SPRINT REVIEW</a:t>
            </a:r>
            <a:endParaRPr lang="en-US" dirty="0"/>
          </a:p>
        </p:txBody>
      </p:sp>
      <p:sp>
        <p:nvSpPr>
          <p:cNvPr id="19" name="Text 17"/>
          <p:cNvSpPr/>
          <p:nvPr/>
        </p:nvSpPr>
        <p:spPr>
          <a:xfrm>
            <a:off x="8229600" y="1828800"/>
            <a:ext cx="3090672" cy="3520440"/>
          </a:xfrm>
          <a:prstGeom prst="rect">
            <a:avLst/>
          </a:prstGeom>
          <a:noFill/>
          <a:ln/>
        </p:spPr>
        <p:txBody>
          <a:bodyPr wrap="square" lIns="254" tIns="254" rIns="254" bIns="254" rtlCol="0" anchor="t">
            <a:normAutofit/>
          </a:bodyPr>
          <a:lstStyle/>
          <a:p>
            <a:pPr marL="0" indent="0">
              <a:buNone/>
            </a:pPr>
            <a:r>
              <a:rPr lang="en-US" sz="1600" dirty="0">
                <a:solidFill>
                  <a:srgbClr val="AAB6CA"/>
                </a:solidFill>
              </a:rPr>
              <a:t>The completed increment is shown, discussed and checked against the need.</a:t>
            </a:r>
            <a:endParaRPr lang="en-US" sz="1600" dirty="0"/>
          </a:p>
          <a:p>
            <a:pPr marL="0" indent="0">
              <a:buNone/>
            </a:pPr>
            <a:endParaRPr lang="en-US" sz="1600" dirty="0"/>
          </a:p>
          <a:p>
            <a:pPr marL="0" indent="0">
              <a:buNone/>
            </a:pPr>
            <a:r>
              <a:rPr lang="en-US" sz="1600" dirty="0">
                <a:solidFill>
                  <a:srgbClr val="AAB6CA"/>
                </a:solidFill>
              </a:rPr>
              <a:t>Example: management reviews the tracking screen and suggests a better status flow.</a:t>
            </a:r>
            <a:endParaRPr lang="en-US" sz="1600" dirty="0"/>
          </a:p>
        </p:txBody>
      </p:sp>
      <p:sp>
        <p:nvSpPr>
          <p:cNvPr id="20" name="Shape 18"/>
          <p:cNvSpPr/>
          <p:nvPr/>
        </p:nvSpPr>
        <p:spPr>
          <a:xfrm>
            <a:off x="8211312" y="4873752"/>
            <a:ext cx="1078992" cy="329184"/>
          </a:xfrm>
          <a:prstGeom prst="roundRect">
            <a:avLst>
              <a:gd name="adj" fmla="val 22222"/>
            </a:avLst>
          </a:prstGeom>
          <a:solidFill>
            <a:srgbClr val="FFB35C"/>
          </a:solidFill>
          <a:ln w="12700">
            <a:solidFill>
              <a:srgbClr val="FFB35C"/>
            </a:solidFill>
            <a:prstDash val="solid"/>
          </a:ln>
        </p:spPr>
      </p:sp>
      <p:sp>
        <p:nvSpPr>
          <p:cNvPr id="21" name="Text 19"/>
          <p:cNvSpPr/>
          <p:nvPr/>
        </p:nvSpPr>
        <p:spPr>
          <a:xfrm>
            <a:off x="8321040" y="4928616"/>
            <a:ext cx="859536"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03</a:t>
            </a:r>
            <a:endParaRPr lang="en-US" sz="1000" dirty="0"/>
          </a:p>
        </p:txBody>
      </p:sp>
      <p:sp>
        <p:nvSpPr>
          <p:cNvPr id="25"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04  •  BACKLOG &amp; SPRINTS</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Product Backlog</a:t>
            </a:r>
            <a:endParaRPr lang="en-US" sz="2700" dirty="0"/>
          </a:p>
        </p:txBody>
      </p:sp>
      <p:sp>
        <p:nvSpPr>
          <p:cNvPr id="4" name="Shape 2"/>
          <p:cNvSpPr/>
          <p:nvPr/>
        </p:nvSpPr>
        <p:spPr>
          <a:xfrm>
            <a:off x="603504" y="1298448"/>
            <a:ext cx="475488" cy="329184"/>
          </a:xfrm>
          <a:prstGeom prst="roundRect">
            <a:avLst>
              <a:gd name="adj" fmla="val 22222"/>
            </a:avLst>
          </a:prstGeom>
          <a:solidFill>
            <a:srgbClr val="4CC9F0"/>
          </a:solidFill>
          <a:ln w="12700">
            <a:solidFill>
              <a:srgbClr val="4CC9F0"/>
            </a:solidFill>
            <a:prstDash val="solid"/>
          </a:ln>
        </p:spPr>
      </p:sp>
      <p:sp>
        <p:nvSpPr>
          <p:cNvPr id="5" name="Text 3"/>
          <p:cNvSpPr/>
          <p:nvPr/>
        </p:nvSpPr>
        <p:spPr>
          <a:xfrm>
            <a:off x="713232" y="1353312"/>
            <a:ext cx="25603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01</a:t>
            </a:r>
            <a:endParaRPr lang="en-US" sz="1000" dirty="0"/>
          </a:p>
        </p:txBody>
      </p:sp>
      <p:sp>
        <p:nvSpPr>
          <p:cNvPr id="6" name="Text 4"/>
          <p:cNvSpPr/>
          <p:nvPr/>
        </p:nvSpPr>
        <p:spPr>
          <a:xfrm>
            <a:off x="1280160" y="1344168"/>
            <a:ext cx="2331720" cy="228600"/>
          </a:xfrm>
          <a:prstGeom prst="rect">
            <a:avLst/>
          </a:prstGeom>
          <a:noFill/>
          <a:ln/>
        </p:spPr>
        <p:txBody>
          <a:bodyPr wrap="square" lIns="0" tIns="0" rIns="0" bIns="0" rtlCol="0" anchor="ctr"/>
          <a:lstStyle/>
          <a:p>
            <a:pPr marL="0" indent="0">
              <a:buNone/>
            </a:pPr>
            <a:r>
              <a:rPr lang="en-US" sz="1600" b="1" dirty="0">
                <a:solidFill>
                  <a:srgbClr val="F5F7FB"/>
                </a:solidFill>
              </a:rPr>
              <a:t>User login</a:t>
            </a:r>
            <a:endParaRPr lang="en-US" sz="1600" dirty="0"/>
          </a:p>
        </p:txBody>
      </p:sp>
      <p:sp>
        <p:nvSpPr>
          <p:cNvPr id="7" name="Text 5"/>
          <p:cNvSpPr/>
          <p:nvPr/>
        </p:nvSpPr>
        <p:spPr>
          <a:xfrm>
            <a:off x="3703320" y="1344168"/>
            <a:ext cx="6995160" cy="228600"/>
          </a:xfrm>
          <a:prstGeom prst="rect">
            <a:avLst/>
          </a:prstGeom>
          <a:noFill/>
          <a:ln/>
        </p:spPr>
        <p:txBody>
          <a:bodyPr wrap="square" lIns="0" tIns="0" rIns="0" bIns="0" rtlCol="0" anchor="ctr">
            <a:normAutofit/>
          </a:bodyPr>
          <a:lstStyle/>
          <a:p>
            <a:pPr marL="0" indent="0">
              <a:buNone/>
            </a:pPr>
            <a:r>
              <a:rPr lang="en-US" sz="1400" dirty="0">
                <a:solidFill>
                  <a:srgbClr val="AAB6CA"/>
                </a:solidFill>
              </a:rPr>
              <a:t>Foundation for secure access and role-based screens.</a:t>
            </a:r>
            <a:endParaRPr lang="en-US" sz="1400" dirty="0"/>
          </a:p>
        </p:txBody>
      </p:sp>
      <p:sp>
        <p:nvSpPr>
          <p:cNvPr id="8" name="Shape 6"/>
          <p:cNvSpPr/>
          <p:nvPr/>
        </p:nvSpPr>
        <p:spPr>
          <a:xfrm>
            <a:off x="1280160" y="1819656"/>
            <a:ext cx="9436608" cy="0"/>
          </a:xfrm>
          <a:prstGeom prst="line">
            <a:avLst/>
          </a:prstGeom>
          <a:noFill/>
          <a:ln w="10160">
            <a:solidFill>
              <a:srgbClr val="23324D"/>
            </a:solidFill>
            <a:prstDash val="solid"/>
            <a:headEnd type="none"/>
            <a:tailEnd type="none"/>
          </a:ln>
        </p:spPr>
      </p:sp>
      <p:sp>
        <p:nvSpPr>
          <p:cNvPr id="9" name="Shape 7"/>
          <p:cNvSpPr/>
          <p:nvPr/>
        </p:nvSpPr>
        <p:spPr>
          <a:xfrm>
            <a:off x="603504" y="2176272"/>
            <a:ext cx="475488" cy="329184"/>
          </a:xfrm>
          <a:prstGeom prst="roundRect">
            <a:avLst>
              <a:gd name="adj" fmla="val 22222"/>
            </a:avLst>
          </a:prstGeom>
          <a:solidFill>
            <a:srgbClr val="24D1B4"/>
          </a:solidFill>
          <a:ln w="12700">
            <a:solidFill>
              <a:srgbClr val="24D1B4"/>
            </a:solidFill>
            <a:prstDash val="solid"/>
          </a:ln>
        </p:spPr>
      </p:sp>
      <p:sp>
        <p:nvSpPr>
          <p:cNvPr id="10" name="Text 8"/>
          <p:cNvSpPr/>
          <p:nvPr/>
        </p:nvSpPr>
        <p:spPr>
          <a:xfrm>
            <a:off x="713232" y="2231136"/>
            <a:ext cx="25603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02</a:t>
            </a:r>
            <a:endParaRPr lang="en-US" sz="1000" dirty="0"/>
          </a:p>
        </p:txBody>
      </p:sp>
      <p:sp>
        <p:nvSpPr>
          <p:cNvPr id="11" name="Text 9"/>
          <p:cNvSpPr/>
          <p:nvPr/>
        </p:nvSpPr>
        <p:spPr>
          <a:xfrm>
            <a:off x="1280160" y="2221992"/>
            <a:ext cx="2331720" cy="228600"/>
          </a:xfrm>
          <a:prstGeom prst="rect">
            <a:avLst/>
          </a:prstGeom>
          <a:noFill/>
          <a:ln/>
        </p:spPr>
        <p:txBody>
          <a:bodyPr wrap="square" lIns="0" tIns="0" rIns="0" bIns="0" rtlCol="0" anchor="ctr"/>
          <a:lstStyle/>
          <a:p>
            <a:pPr marL="0" indent="0">
              <a:buNone/>
            </a:pPr>
            <a:r>
              <a:rPr lang="en-US" sz="1600" b="1" dirty="0">
                <a:solidFill>
                  <a:srgbClr val="F5F7FB"/>
                </a:solidFill>
              </a:rPr>
              <a:t>Submit complaint</a:t>
            </a:r>
            <a:endParaRPr lang="en-US" sz="1600" dirty="0"/>
          </a:p>
        </p:txBody>
      </p:sp>
      <p:sp>
        <p:nvSpPr>
          <p:cNvPr id="12" name="Text 10"/>
          <p:cNvSpPr/>
          <p:nvPr/>
        </p:nvSpPr>
        <p:spPr>
          <a:xfrm>
            <a:off x="3703320" y="2221992"/>
            <a:ext cx="6995160" cy="228600"/>
          </a:xfrm>
          <a:prstGeom prst="rect">
            <a:avLst/>
          </a:prstGeom>
          <a:noFill/>
          <a:ln/>
        </p:spPr>
        <p:txBody>
          <a:bodyPr wrap="square" lIns="0" tIns="0" rIns="0" bIns="0" rtlCol="0" anchor="ctr">
            <a:normAutofit/>
          </a:bodyPr>
          <a:lstStyle/>
          <a:p>
            <a:pPr marL="0" indent="0">
              <a:buNone/>
            </a:pPr>
            <a:r>
              <a:rPr lang="en-US" sz="1400" dirty="0">
                <a:solidFill>
                  <a:srgbClr val="AAB6CA"/>
                </a:solidFill>
              </a:rPr>
              <a:t>Provide category, location, description and priority.</a:t>
            </a:r>
            <a:endParaRPr lang="en-US" sz="1400" dirty="0"/>
          </a:p>
        </p:txBody>
      </p:sp>
      <p:sp>
        <p:nvSpPr>
          <p:cNvPr id="13" name="Shape 11"/>
          <p:cNvSpPr/>
          <p:nvPr/>
        </p:nvSpPr>
        <p:spPr>
          <a:xfrm>
            <a:off x="1280160" y="2697480"/>
            <a:ext cx="9436608" cy="0"/>
          </a:xfrm>
          <a:prstGeom prst="line">
            <a:avLst/>
          </a:prstGeom>
          <a:noFill/>
          <a:ln w="10160">
            <a:solidFill>
              <a:srgbClr val="23324D"/>
            </a:solidFill>
            <a:prstDash val="solid"/>
            <a:headEnd type="none"/>
            <a:tailEnd type="none"/>
          </a:ln>
        </p:spPr>
      </p:sp>
      <p:sp>
        <p:nvSpPr>
          <p:cNvPr id="14" name="Shape 12"/>
          <p:cNvSpPr/>
          <p:nvPr/>
        </p:nvSpPr>
        <p:spPr>
          <a:xfrm>
            <a:off x="603504" y="3054096"/>
            <a:ext cx="475488" cy="329184"/>
          </a:xfrm>
          <a:prstGeom prst="roundRect">
            <a:avLst>
              <a:gd name="adj" fmla="val 22222"/>
            </a:avLst>
          </a:prstGeom>
          <a:solidFill>
            <a:srgbClr val="FFB35C"/>
          </a:solidFill>
          <a:ln w="12700">
            <a:solidFill>
              <a:srgbClr val="FFB35C"/>
            </a:solidFill>
            <a:prstDash val="solid"/>
          </a:ln>
        </p:spPr>
      </p:sp>
      <p:sp>
        <p:nvSpPr>
          <p:cNvPr id="15" name="Text 13"/>
          <p:cNvSpPr/>
          <p:nvPr/>
        </p:nvSpPr>
        <p:spPr>
          <a:xfrm>
            <a:off x="713232" y="3108960"/>
            <a:ext cx="25603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03</a:t>
            </a:r>
            <a:endParaRPr lang="en-US" sz="1000" dirty="0"/>
          </a:p>
        </p:txBody>
      </p:sp>
      <p:sp>
        <p:nvSpPr>
          <p:cNvPr id="16" name="Text 14"/>
          <p:cNvSpPr/>
          <p:nvPr/>
        </p:nvSpPr>
        <p:spPr>
          <a:xfrm>
            <a:off x="1280160" y="3099816"/>
            <a:ext cx="2331720" cy="228600"/>
          </a:xfrm>
          <a:prstGeom prst="rect">
            <a:avLst/>
          </a:prstGeom>
          <a:noFill/>
          <a:ln/>
        </p:spPr>
        <p:txBody>
          <a:bodyPr wrap="square" lIns="0" tIns="0" rIns="0" bIns="0" rtlCol="0" anchor="ctr"/>
          <a:lstStyle/>
          <a:p>
            <a:pPr marL="0" indent="0">
              <a:buNone/>
            </a:pPr>
            <a:r>
              <a:rPr lang="en-US" sz="1600" b="1" dirty="0">
                <a:solidFill>
                  <a:srgbClr val="F5F7FB"/>
                </a:solidFill>
              </a:rPr>
              <a:t>Complaint tracking</a:t>
            </a:r>
            <a:endParaRPr lang="en-US" sz="1600" dirty="0"/>
          </a:p>
        </p:txBody>
      </p:sp>
      <p:sp>
        <p:nvSpPr>
          <p:cNvPr id="17" name="Text 15"/>
          <p:cNvSpPr/>
          <p:nvPr/>
        </p:nvSpPr>
        <p:spPr>
          <a:xfrm>
            <a:off x="3703320" y="3099816"/>
            <a:ext cx="6995160" cy="228600"/>
          </a:xfrm>
          <a:prstGeom prst="rect">
            <a:avLst/>
          </a:prstGeom>
          <a:noFill/>
          <a:ln/>
        </p:spPr>
        <p:txBody>
          <a:bodyPr wrap="square" lIns="0" tIns="0" rIns="0" bIns="0" rtlCol="0" anchor="ctr">
            <a:normAutofit/>
          </a:bodyPr>
          <a:lstStyle/>
          <a:p>
            <a:pPr marL="0" indent="0">
              <a:buNone/>
            </a:pPr>
            <a:r>
              <a:rPr lang="en-US" sz="1400" dirty="0">
                <a:solidFill>
                  <a:srgbClr val="AAB6CA"/>
                </a:solidFill>
              </a:rPr>
              <a:t>Show current status and history to the reporter.</a:t>
            </a:r>
            <a:endParaRPr lang="en-US" sz="1400" dirty="0"/>
          </a:p>
        </p:txBody>
      </p:sp>
      <p:sp>
        <p:nvSpPr>
          <p:cNvPr id="18" name="Shape 16"/>
          <p:cNvSpPr/>
          <p:nvPr/>
        </p:nvSpPr>
        <p:spPr>
          <a:xfrm>
            <a:off x="1280160" y="3575304"/>
            <a:ext cx="9436608" cy="0"/>
          </a:xfrm>
          <a:prstGeom prst="line">
            <a:avLst/>
          </a:prstGeom>
          <a:noFill/>
          <a:ln w="10160">
            <a:solidFill>
              <a:srgbClr val="23324D"/>
            </a:solidFill>
            <a:prstDash val="solid"/>
            <a:headEnd type="none"/>
            <a:tailEnd type="none"/>
          </a:ln>
        </p:spPr>
      </p:sp>
      <p:sp>
        <p:nvSpPr>
          <p:cNvPr id="19" name="Shape 17"/>
          <p:cNvSpPr/>
          <p:nvPr/>
        </p:nvSpPr>
        <p:spPr>
          <a:xfrm>
            <a:off x="603504" y="3931920"/>
            <a:ext cx="475488" cy="329184"/>
          </a:xfrm>
          <a:prstGeom prst="roundRect">
            <a:avLst>
              <a:gd name="adj" fmla="val 22222"/>
            </a:avLst>
          </a:prstGeom>
          <a:solidFill>
            <a:srgbClr val="B39DFF"/>
          </a:solidFill>
          <a:ln w="12700">
            <a:solidFill>
              <a:srgbClr val="B39DFF"/>
            </a:solidFill>
            <a:prstDash val="solid"/>
          </a:ln>
        </p:spPr>
      </p:sp>
      <p:sp>
        <p:nvSpPr>
          <p:cNvPr id="20" name="Text 18"/>
          <p:cNvSpPr/>
          <p:nvPr/>
        </p:nvSpPr>
        <p:spPr>
          <a:xfrm>
            <a:off x="713232" y="3986784"/>
            <a:ext cx="25603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04</a:t>
            </a:r>
            <a:endParaRPr lang="en-US" sz="1000" dirty="0"/>
          </a:p>
        </p:txBody>
      </p:sp>
      <p:sp>
        <p:nvSpPr>
          <p:cNvPr id="21" name="Text 19"/>
          <p:cNvSpPr/>
          <p:nvPr/>
        </p:nvSpPr>
        <p:spPr>
          <a:xfrm>
            <a:off x="1280160" y="3977640"/>
            <a:ext cx="2331720" cy="228600"/>
          </a:xfrm>
          <a:prstGeom prst="rect">
            <a:avLst/>
          </a:prstGeom>
          <a:noFill/>
          <a:ln/>
        </p:spPr>
        <p:txBody>
          <a:bodyPr wrap="square" lIns="0" tIns="0" rIns="0" bIns="0" rtlCol="0" anchor="ctr"/>
          <a:lstStyle/>
          <a:p>
            <a:pPr marL="0" indent="0">
              <a:buNone/>
            </a:pPr>
            <a:r>
              <a:rPr lang="en-US" sz="1600" b="1" dirty="0">
                <a:solidFill>
                  <a:srgbClr val="F5F7FB"/>
                </a:solidFill>
              </a:rPr>
              <a:t>Maintenance assignment</a:t>
            </a:r>
            <a:endParaRPr lang="en-US" sz="1600" dirty="0"/>
          </a:p>
        </p:txBody>
      </p:sp>
      <p:sp>
        <p:nvSpPr>
          <p:cNvPr id="22" name="Text 20"/>
          <p:cNvSpPr/>
          <p:nvPr/>
        </p:nvSpPr>
        <p:spPr>
          <a:xfrm>
            <a:off x="3703320" y="3977640"/>
            <a:ext cx="6995160" cy="228600"/>
          </a:xfrm>
          <a:prstGeom prst="rect">
            <a:avLst/>
          </a:prstGeom>
          <a:noFill/>
          <a:ln/>
        </p:spPr>
        <p:txBody>
          <a:bodyPr wrap="square" lIns="0" tIns="0" rIns="0" bIns="0" rtlCol="0" anchor="ctr">
            <a:normAutofit/>
          </a:bodyPr>
          <a:lstStyle/>
          <a:p>
            <a:pPr marL="0" indent="0">
              <a:buNone/>
            </a:pPr>
            <a:r>
              <a:rPr lang="en-US" sz="1400" dirty="0">
                <a:solidFill>
                  <a:srgbClr val="AAB6CA"/>
                </a:solidFill>
              </a:rPr>
              <a:t>Let admin assign/change a maintenance team member and contact them.</a:t>
            </a:r>
            <a:endParaRPr lang="en-US" sz="1400" dirty="0"/>
          </a:p>
        </p:txBody>
      </p:sp>
      <p:sp>
        <p:nvSpPr>
          <p:cNvPr id="23" name="Shape 21"/>
          <p:cNvSpPr/>
          <p:nvPr/>
        </p:nvSpPr>
        <p:spPr>
          <a:xfrm>
            <a:off x="1280160" y="4453128"/>
            <a:ext cx="9436608" cy="0"/>
          </a:xfrm>
          <a:prstGeom prst="line">
            <a:avLst/>
          </a:prstGeom>
          <a:noFill/>
          <a:ln w="10160">
            <a:solidFill>
              <a:srgbClr val="23324D"/>
            </a:solidFill>
            <a:prstDash val="solid"/>
            <a:headEnd type="none"/>
            <a:tailEnd type="none"/>
          </a:ln>
        </p:spPr>
      </p:sp>
      <p:sp>
        <p:nvSpPr>
          <p:cNvPr id="24" name="Shape 22"/>
          <p:cNvSpPr/>
          <p:nvPr/>
        </p:nvSpPr>
        <p:spPr>
          <a:xfrm>
            <a:off x="603504" y="4809744"/>
            <a:ext cx="475488" cy="329184"/>
          </a:xfrm>
          <a:prstGeom prst="roundRect">
            <a:avLst>
              <a:gd name="adj" fmla="val 22222"/>
            </a:avLst>
          </a:prstGeom>
          <a:solidFill>
            <a:srgbClr val="FF6B7A"/>
          </a:solidFill>
          <a:ln w="12700">
            <a:solidFill>
              <a:srgbClr val="FF6B7A"/>
            </a:solidFill>
            <a:prstDash val="solid"/>
          </a:ln>
        </p:spPr>
      </p:sp>
      <p:sp>
        <p:nvSpPr>
          <p:cNvPr id="25" name="Text 23"/>
          <p:cNvSpPr/>
          <p:nvPr/>
        </p:nvSpPr>
        <p:spPr>
          <a:xfrm>
            <a:off x="713232" y="4864608"/>
            <a:ext cx="25603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05</a:t>
            </a:r>
            <a:endParaRPr lang="en-US" sz="1000" dirty="0"/>
          </a:p>
        </p:txBody>
      </p:sp>
      <p:sp>
        <p:nvSpPr>
          <p:cNvPr id="26" name="Text 24"/>
          <p:cNvSpPr/>
          <p:nvPr/>
        </p:nvSpPr>
        <p:spPr>
          <a:xfrm>
            <a:off x="1280160" y="4855464"/>
            <a:ext cx="2331720" cy="228600"/>
          </a:xfrm>
          <a:prstGeom prst="rect">
            <a:avLst/>
          </a:prstGeom>
          <a:noFill/>
          <a:ln/>
        </p:spPr>
        <p:txBody>
          <a:bodyPr wrap="square" lIns="0" tIns="0" rIns="0" bIns="0" rtlCol="0" anchor="ctr"/>
          <a:lstStyle/>
          <a:p>
            <a:pPr marL="0" indent="0">
              <a:buNone/>
            </a:pPr>
            <a:r>
              <a:rPr lang="en-US" sz="1600" b="1" dirty="0">
                <a:solidFill>
                  <a:srgbClr val="F5F7FB"/>
                </a:solidFill>
              </a:rPr>
              <a:t>Notifications</a:t>
            </a:r>
            <a:endParaRPr lang="en-US" sz="1600" dirty="0"/>
          </a:p>
        </p:txBody>
      </p:sp>
      <p:sp>
        <p:nvSpPr>
          <p:cNvPr id="27" name="Text 25"/>
          <p:cNvSpPr/>
          <p:nvPr/>
        </p:nvSpPr>
        <p:spPr>
          <a:xfrm>
            <a:off x="3703320" y="4855464"/>
            <a:ext cx="6995160" cy="228600"/>
          </a:xfrm>
          <a:prstGeom prst="rect">
            <a:avLst/>
          </a:prstGeom>
          <a:noFill/>
          <a:ln/>
        </p:spPr>
        <p:txBody>
          <a:bodyPr wrap="square" lIns="0" tIns="0" rIns="0" bIns="0" rtlCol="0" anchor="ctr">
            <a:normAutofit/>
          </a:bodyPr>
          <a:lstStyle/>
          <a:p>
            <a:pPr marL="0" indent="0">
              <a:buNone/>
            </a:pPr>
            <a:r>
              <a:rPr lang="en-US" sz="1400" dirty="0">
                <a:solidFill>
                  <a:srgbClr val="AAB6CA"/>
                </a:solidFill>
              </a:rPr>
              <a:t>Send important status changes and actions to the user.</a:t>
            </a:r>
            <a:endParaRPr lang="en-US" sz="1400" dirty="0"/>
          </a:p>
        </p:txBody>
      </p:sp>
      <p:sp>
        <p:nvSpPr>
          <p:cNvPr id="28" name="Shape 26"/>
          <p:cNvSpPr/>
          <p:nvPr/>
        </p:nvSpPr>
        <p:spPr>
          <a:xfrm>
            <a:off x="1280160" y="5330952"/>
            <a:ext cx="9436608" cy="0"/>
          </a:xfrm>
          <a:prstGeom prst="line">
            <a:avLst/>
          </a:prstGeom>
          <a:noFill/>
          <a:ln w="10160">
            <a:solidFill>
              <a:srgbClr val="23324D"/>
            </a:solidFill>
            <a:prstDash val="solid"/>
            <a:headEnd type="none"/>
            <a:tailEnd type="none"/>
          </a:ln>
        </p:spPr>
      </p:sp>
      <p:sp>
        <p:nvSpPr>
          <p:cNvPr id="32"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04  •  SPRINT PLAN</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Three Short Sprints</a:t>
            </a:r>
            <a:endParaRPr lang="en-US" sz="2700" dirty="0"/>
          </a:p>
        </p:txBody>
      </p:sp>
      <p:sp>
        <p:nvSpPr>
          <p:cNvPr id="4" name="Shape 2"/>
          <p:cNvSpPr/>
          <p:nvPr/>
        </p:nvSpPr>
        <p:spPr>
          <a:xfrm>
            <a:off x="621792" y="1353312"/>
            <a:ext cx="1097280" cy="329184"/>
          </a:xfrm>
          <a:prstGeom prst="roundRect">
            <a:avLst>
              <a:gd name="adj" fmla="val 22222"/>
            </a:avLst>
          </a:prstGeom>
          <a:solidFill>
            <a:srgbClr val="4CC9F0"/>
          </a:solidFill>
          <a:ln w="12700">
            <a:solidFill>
              <a:srgbClr val="4CC9F0"/>
            </a:solidFill>
            <a:prstDash val="solid"/>
          </a:ln>
        </p:spPr>
      </p:sp>
      <p:sp>
        <p:nvSpPr>
          <p:cNvPr id="5" name="Text 3"/>
          <p:cNvSpPr/>
          <p:nvPr/>
        </p:nvSpPr>
        <p:spPr>
          <a:xfrm>
            <a:off x="731520" y="1408176"/>
            <a:ext cx="87782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SPRINT 1</a:t>
            </a:r>
            <a:endParaRPr lang="en-US" sz="1000" dirty="0"/>
          </a:p>
        </p:txBody>
      </p:sp>
      <p:sp>
        <p:nvSpPr>
          <p:cNvPr id="6" name="Shape 4"/>
          <p:cNvSpPr/>
          <p:nvPr/>
        </p:nvSpPr>
        <p:spPr>
          <a:xfrm>
            <a:off x="1874520" y="1353312"/>
            <a:ext cx="3364992" cy="1024128"/>
          </a:xfrm>
          <a:prstGeom prst="roundRect">
            <a:avLst>
              <a:gd name="adj" fmla="val 8036"/>
            </a:avLst>
          </a:prstGeom>
          <a:solidFill>
            <a:srgbClr val="121A2B"/>
          </a:solidFill>
          <a:ln w="12700">
            <a:solidFill>
              <a:srgbClr val="273650"/>
            </a:solidFill>
            <a:prstDash val="solid"/>
          </a:ln>
        </p:spPr>
      </p:sp>
      <p:sp>
        <p:nvSpPr>
          <p:cNvPr id="7" name="Shape 5"/>
          <p:cNvSpPr/>
          <p:nvPr/>
        </p:nvSpPr>
        <p:spPr>
          <a:xfrm>
            <a:off x="1874520" y="1353312"/>
            <a:ext cx="64008" cy="1024128"/>
          </a:xfrm>
          <a:prstGeom prst="rect">
            <a:avLst/>
          </a:prstGeom>
          <a:solidFill>
            <a:srgbClr val="4CC9F0"/>
          </a:solidFill>
          <a:ln w="12700">
            <a:solidFill>
              <a:srgbClr val="4CC9F0"/>
            </a:solidFill>
            <a:prstDash val="solid"/>
          </a:ln>
        </p:spPr>
      </p:sp>
      <p:sp>
        <p:nvSpPr>
          <p:cNvPr id="8" name="Text 6"/>
          <p:cNvSpPr/>
          <p:nvPr/>
        </p:nvSpPr>
        <p:spPr>
          <a:xfrm>
            <a:off x="2075688" y="1517904"/>
            <a:ext cx="3017520"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Build the core reporting journey</a:t>
            </a:r>
            <a:endParaRPr lang="en-US" sz="1500" dirty="0"/>
          </a:p>
        </p:txBody>
      </p:sp>
      <p:sp>
        <p:nvSpPr>
          <p:cNvPr id="9" name="Text 7"/>
          <p:cNvSpPr/>
          <p:nvPr/>
        </p:nvSpPr>
        <p:spPr>
          <a:xfrm>
            <a:off x="2075688" y="1856232"/>
            <a:ext cx="2999232" cy="384048"/>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Login • complaint form • database record</a:t>
            </a:r>
            <a:endParaRPr lang="en-US" sz="1050" dirty="0"/>
          </a:p>
        </p:txBody>
      </p:sp>
      <p:sp>
        <p:nvSpPr>
          <p:cNvPr id="10" name="Shape 8"/>
          <p:cNvSpPr/>
          <p:nvPr/>
        </p:nvSpPr>
        <p:spPr>
          <a:xfrm>
            <a:off x="5513832" y="1636776"/>
            <a:ext cx="1188720" cy="329184"/>
          </a:xfrm>
          <a:prstGeom prst="roundRect">
            <a:avLst>
              <a:gd name="adj" fmla="val 22222"/>
            </a:avLst>
          </a:prstGeom>
          <a:solidFill>
            <a:srgbClr val="162239"/>
          </a:solidFill>
          <a:ln w="12700">
            <a:solidFill>
              <a:srgbClr val="162239"/>
            </a:solidFill>
            <a:prstDash val="solid"/>
          </a:ln>
        </p:spPr>
      </p:sp>
      <p:sp>
        <p:nvSpPr>
          <p:cNvPr id="11" name="Text 9"/>
          <p:cNvSpPr/>
          <p:nvPr/>
        </p:nvSpPr>
        <p:spPr>
          <a:xfrm>
            <a:off x="5623560" y="1691640"/>
            <a:ext cx="969264" cy="182880"/>
          </a:xfrm>
          <a:prstGeom prst="rect">
            <a:avLst/>
          </a:prstGeom>
          <a:noFill/>
          <a:ln/>
        </p:spPr>
        <p:txBody>
          <a:bodyPr wrap="square" lIns="0" tIns="0" rIns="0" bIns="0" rtlCol="0" anchor="ctr">
            <a:normAutofit/>
          </a:bodyPr>
          <a:lstStyle/>
          <a:p>
            <a:pPr marL="0" indent="0" algn="ctr">
              <a:buNone/>
            </a:pPr>
            <a:r>
              <a:rPr lang="en-US" sz="1000" b="1" dirty="0">
                <a:solidFill>
                  <a:srgbClr val="4CC9F0"/>
                </a:solidFill>
              </a:rPr>
              <a:t>Plan</a:t>
            </a:r>
            <a:endParaRPr lang="en-US" sz="1000" dirty="0"/>
          </a:p>
        </p:txBody>
      </p:sp>
      <p:sp>
        <p:nvSpPr>
          <p:cNvPr id="12" name="Shape 10"/>
          <p:cNvSpPr/>
          <p:nvPr/>
        </p:nvSpPr>
        <p:spPr>
          <a:xfrm>
            <a:off x="7086600" y="1636776"/>
            <a:ext cx="1188720" cy="329184"/>
          </a:xfrm>
          <a:prstGeom prst="roundRect">
            <a:avLst>
              <a:gd name="adj" fmla="val 22222"/>
            </a:avLst>
          </a:prstGeom>
          <a:solidFill>
            <a:srgbClr val="162239"/>
          </a:solidFill>
          <a:ln w="12700">
            <a:solidFill>
              <a:srgbClr val="162239"/>
            </a:solidFill>
            <a:prstDash val="solid"/>
          </a:ln>
        </p:spPr>
      </p:sp>
      <p:sp>
        <p:nvSpPr>
          <p:cNvPr id="13" name="Text 11"/>
          <p:cNvSpPr/>
          <p:nvPr/>
        </p:nvSpPr>
        <p:spPr>
          <a:xfrm>
            <a:off x="7196328" y="1691640"/>
            <a:ext cx="969264" cy="182880"/>
          </a:xfrm>
          <a:prstGeom prst="rect">
            <a:avLst/>
          </a:prstGeom>
          <a:noFill/>
          <a:ln/>
        </p:spPr>
        <p:txBody>
          <a:bodyPr wrap="square" lIns="0" tIns="0" rIns="0" bIns="0" rtlCol="0" anchor="ctr">
            <a:normAutofit/>
          </a:bodyPr>
          <a:lstStyle/>
          <a:p>
            <a:pPr marL="0" indent="0" algn="ctr">
              <a:buNone/>
            </a:pPr>
            <a:r>
              <a:rPr lang="en-US" sz="1000" b="1" dirty="0">
                <a:solidFill>
                  <a:srgbClr val="4CC9F0"/>
                </a:solidFill>
              </a:rPr>
              <a:t>Build</a:t>
            </a:r>
            <a:endParaRPr lang="en-US" sz="1000" dirty="0"/>
          </a:p>
        </p:txBody>
      </p:sp>
      <p:sp>
        <p:nvSpPr>
          <p:cNvPr id="14" name="Shape 12"/>
          <p:cNvSpPr/>
          <p:nvPr/>
        </p:nvSpPr>
        <p:spPr>
          <a:xfrm>
            <a:off x="8659368" y="1636776"/>
            <a:ext cx="1188720" cy="329184"/>
          </a:xfrm>
          <a:prstGeom prst="roundRect">
            <a:avLst>
              <a:gd name="adj" fmla="val 22222"/>
            </a:avLst>
          </a:prstGeom>
          <a:solidFill>
            <a:srgbClr val="162239"/>
          </a:solidFill>
          <a:ln w="12700">
            <a:solidFill>
              <a:srgbClr val="162239"/>
            </a:solidFill>
            <a:prstDash val="solid"/>
          </a:ln>
        </p:spPr>
      </p:sp>
      <p:sp>
        <p:nvSpPr>
          <p:cNvPr id="15" name="Text 13"/>
          <p:cNvSpPr/>
          <p:nvPr/>
        </p:nvSpPr>
        <p:spPr>
          <a:xfrm>
            <a:off x="8769096" y="1691640"/>
            <a:ext cx="969264" cy="182880"/>
          </a:xfrm>
          <a:prstGeom prst="rect">
            <a:avLst/>
          </a:prstGeom>
          <a:noFill/>
          <a:ln/>
        </p:spPr>
        <p:txBody>
          <a:bodyPr wrap="square" lIns="0" tIns="0" rIns="0" bIns="0" rtlCol="0" anchor="ctr">
            <a:normAutofit/>
          </a:bodyPr>
          <a:lstStyle/>
          <a:p>
            <a:pPr marL="0" indent="0" algn="ctr">
              <a:buNone/>
            </a:pPr>
            <a:r>
              <a:rPr lang="en-US" sz="1000" b="1" dirty="0">
                <a:solidFill>
                  <a:srgbClr val="4CC9F0"/>
                </a:solidFill>
              </a:rPr>
              <a:t>Review</a:t>
            </a:r>
            <a:endParaRPr lang="en-US" sz="1000" dirty="0"/>
          </a:p>
        </p:txBody>
      </p:sp>
      <p:sp>
        <p:nvSpPr>
          <p:cNvPr id="16" name="Shape 14"/>
          <p:cNvSpPr/>
          <p:nvPr/>
        </p:nvSpPr>
        <p:spPr>
          <a:xfrm>
            <a:off x="621792" y="2770632"/>
            <a:ext cx="1097280" cy="329184"/>
          </a:xfrm>
          <a:prstGeom prst="roundRect">
            <a:avLst>
              <a:gd name="adj" fmla="val 22222"/>
            </a:avLst>
          </a:prstGeom>
          <a:solidFill>
            <a:srgbClr val="24D1B4"/>
          </a:solidFill>
          <a:ln w="12700">
            <a:solidFill>
              <a:srgbClr val="24D1B4"/>
            </a:solidFill>
            <a:prstDash val="solid"/>
          </a:ln>
        </p:spPr>
      </p:sp>
      <p:sp>
        <p:nvSpPr>
          <p:cNvPr id="17" name="Text 15"/>
          <p:cNvSpPr/>
          <p:nvPr/>
        </p:nvSpPr>
        <p:spPr>
          <a:xfrm>
            <a:off x="731520" y="2825496"/>
            <a:ext cx="87782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SPRINT 2</a:t>
            </a:r>
            <a:endParaRPr lang="en-US" sz="1000" dirty="0"/>
          </a:p>
        </p:txBody>
      </p:sp>
      <p:sp>
        <p:nvSpPr>
          <p:cNvPr id="18" name="Shape 16"/>
          <p:cNvSpPr/>
          <p:nvPr/>
        </p:nvSpPr>
        <p:spPr>
          <a:xfrm>
            <a:off x="1874520" y="2770632"/>
            <a:ext cx="3364992" cy="1024128"/>
          </a:xfrm>
          <a:prstGeom prst="roundRect">
            <a:avLst>
              <a:gd name="adj" fmla="val 8036"/>
            </a:avLst>
          </a:prstGeom>
          <a:solidFill>
            <a:srgbClr val="121A2B"/>
          </a:solidFill>
          <a:ln w="12700">
            <a:solidFill>
              <a:srgbClr val="273650"/>
            </a:solidFill>
            <a:prstDash val="solid"/>
          </a:ln>
        </p:spPr>
      </p:sp>
      <p:sp>
        <p:nvSpPr>
          <p:cNvPr id="19" name="Shape 17"/>
          <p:cNvSpPr/>
          <p:nvPr/>
        </p:nvSpPr>
        <p:spPr>
          <a:xfrm>
            <a:off x="1874520" y="2770632"/>
            <a:ext cx="64008" cy="1024128"/>
          </a:xfrm>
          <a:prstGeom prst="rect">
            <a:avLst/>
          </a:prstGeom>
          <a:solidFill>
            <a:srgbClr val="24D1B4"/>
          </a:solidFill>
          <a:ln w="12700">
            <a:solidFill>
              <a:srgbClr val="24D1B4"/>
            </a:solidFill>
            <a:prstDash val="solid"/>
          </a:ln>
        </p:spPr>
      </p:sp>
      <p:sp>
        <p:nvSpPr>
          <p:cNvPr id="20" name="Text 18"/>
          <p:cNvSpPr/>
          <p:nvPr/>
        </p:nvSpPr>
        <p:spPr>
          <a:xfrm>
            <a:off x="2075688" y="2935224"/>
            <a:ext cx="3017520"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Make complaints trackable and accountable</a:t>
            </a:r>
            <a:endParaRPr lang="en-US" sz="1500" dirty="0"/>
          </a:p>
        </p:txBody>
      </p:sp>
      <p:sp>
        <p:nvSpPr>
          <p:cNvPr id="21" name="Text 19"/>
          <p:cNvSpPr/>
          <p:nvPr/>
        </p:nvSpPr>
        <p:spPr>
          <a:xfrm>
            <a:off x="2075688" y="3273552"/>
            <a:ext cx="2999232" cy="384048"/>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Status • admin dashboard • assignment/contact</a:t>
            </a:r>
            <a:endParaRPr lang="en-US" sz="1050" dirty="0"/>
          </a:p>
        </p:txBody>
      </p:sp>
      <p:sp>
        <p:nvSpPr>
          <p:cNvPr id="22" name="Shape 20"/>
          <p:cNvSpPr/>
          <p:nvPr/>
        </p:nvSpPr>
        <p:spPr>
          <a:xfrm>
            <a:off x="5513832" y="3054096"/>
            <a:ext cx="1188720" cy="329184"/>
          </a:xfrm>
          <a:prstGeom prst="roundRect">
            <a:avLst>
              <a:gd name="adj" fmla="val 22222"/>
            </a:avLst>
          </a:prstGeom>
          <a:solidFill>
            <a:srgbClr val="162239"/>
          </a:solidFill>
          <a:ln w="12700">
            <a:solidFill>
              <a:srgbClr val="162239"/>
            </a:solidFill>
            <a:prstDash val="solid"/>
          </a:ln>
        </p:spPr>
      </p:sp>
      <p:sp>
        <p:nvSpPr>
          <p:cNvPr id="23" name="Text 21"/>
          <p:cNvSpPr/>
          <p:nvPr/>
        </p:nvSpPr>
        <p:spPr>
          <a:xfrm>
            <a:off x="5623560" y="3108960"/>
            <a:ext cx="969264" cy="182880"/>
          </a:xfrm>
          <a:prstGeom prst="rect">
            <a:avLst/>
          </a:prstGeom>
          <a:noFill/>
          <a:ln/>
        </p:spPr>
        <p:txBody>
          <a:bodyPr wrap="square" lIns="0" tIns="0" rIns="0" bIns="0" rtlCol="0" anchor="ctr">
            <a:normAutofit/>
          </a:bodyPr>
          <a:lstStyle/>
          <a:p>
            <a:pPr marL="0" indent="0" algn="ctr">
              <a:buNone/>
            </a:pPr>
            <a:r>
              <a:rPr lang="en-US" sz="1000" b="1" dirty="0">
                <a:solidFill>
                  <a:srgbClr val="4CC9F0"/>
                </a:solidFill>
              </a:rPr>
              <a:t>Plan</a:t>
            </a:r>
            <a:endParaRPr lang="en-US" sz="1000" dirty="0"/>
          </a:p>
        </p:txBody>
      </p:sp>
      <p:sp>
        <p:nvSpPr>
          <p:cNvPr id="24" name="Shape 22"/>
          <p:cNvSpPr/>
          <p:nvPr/>
        </p:nvSpPr>
        <p:spPr>
          <a:xfrm>
            <a:off x="7086600" y="3054096"/>
            <a:ext cx="1188720" cy="329184"/>
          </a:xfrm>
          <a:prstGeom prst="roundRect">
            <a:avLst>
              <a:gd name="adj" fmla="val 22222"/>
            </a:avLst>
          </a:prstGeom>
          <a:solidFill>
            <a:srgbClr val="162239"/>
          </a:solidFill>
          <a:ln w="12700">
            <a:solidFill>
              <a:srgbClr val="162239"/>
            </a:solidFill>
            <a:prstDash val="solid"/>
          </a:ln>
        </p:spPr>
      </p:sp>
      <p:sp>
        <p:nvSpPr>
          <p:cNvPr id="25" name="Text 23"/>
          <p:cNvSpPr/>
          <p:nvPr/>
        </p:nvSpPr>
        <p:spPr>
          <a:xfrm>
            <a:off x="7196328" y="3108960"/>
            <a:ext cx="969264" cy="182880"/>
          </a:xfrm>
          <a:prstGeom prst="rect">
            <a:avLst/>
          </a:prstGeom>
          <a:noFill/>
          <a:ln/>
        </p:spPr>
        <p:txBody>
          <a:bodyPr wrap="square" lIns="0" tIns="0" rIns="0" bIns="0" rtlCol="0" anchor="ctr">
            <a:normAutofit/>
          </a:bodyPr>
          <a:lstStyle/>
          <a:p>
            <a:pPr marL="0" indent="0" algn="ctr">
              <a:buNone/>
            </a:pPr>
            <a:r>
              <a:rPr lang="en-US" sz="1000" b="1" dirty="0">
                <a:solidFill>
                  <a:srgbClr val="4CC9F0"/>
                </a:solidFill>
              </a:rPr>
              <a:t>Build</a:t>
            </a:r>
            <a:endParaRPr lang="en-US" sz="1000" dirty="0"/>
          </a:p>
        </p:txBody>
      </p:sp>
      <p:sp>
        <p:nvSpPr>
          <p:cNvPr id="26" name="Shape 24"/>
          <p:cNvSpPr/>
          <p:nvPr/>
        </p:nvSpPr>
        <p:spPr>
          <a:xfrm>
            <a:off x="8659368" y="3054096"/>
            <a:ext cx="1188720" cy="329184"/>
          </a:xfrm>
          <a:prstGeom prst="roundRect">
            <a:avLst>
              <a:gd name="adj" fmla="val 22222"/>
            </a:avLst>
          </a:prstGeom>
          <a:solidFill>
            <a:srgbClr val="162239"/>
          </a:solidFill>
          <a:ln w="12700">
            <a:solidFill>
              <a:srgbClr val="162239"/>
            </a:solidFill>
            <a:prstDash val="solid"/>
          </a:ln>
        </p:spPr>
      </p:sp>
      <p:sp>
        <p:nvSpPr>
          <p:cNvPr id="27" name="Text 25"/>
          <p:cNvSpPr/>
          <p:nvPr/>
        </p:nvSpPr>
        <p:spPr>
          <a:xfrm>
            <a:off x="8769096" y="3108960"/>
            <a:ext cx="969264" cy="182880"/>
          </a:xfrm>
          <a:prstGeom prst="rect">
            <a:avLst/>
          </a:prstGeom>
          <a:noFill/>
          <a:ln/>
        </p:spPr>
        <p:txBody>
          <a:bodyPr wrap="square" lIns="0" tIns="0" rIns="0" bIns="0" rtlCol="0" anchor="ctr">
            <a:normAutofit/>
          </a:bodyPr>
          <a:lstStyle/>
          <a:p>
            <a:pPr marL="0" indent="0" algn="ctr">
              <a:buNone/>
            </a:pPr>
            <a:r>
              <a:rPr lang="en-US" sz="1000" b="1" dirty="0">
                <a:solidFill>
                  <a:srgbClr val="24D1B4"/>
                </a:solidFill>
              </a:rPr>
              <a:t>Review</a:t>
            </a:r>
            <a:endParaRPr lang="en-US" sz="1000" dirty="0"/>
          </a:p>
        </p:txBody>
      </p:sp>
      <p:sp>
        <p:nvSpPr>
          <p:cNvPr id="28" name="Shape 26"/>
          <p:cNvSpPr/>
          <p:nvPr/>
        </p:nvSpPr>
        <p:spPr>
          <a:xfrm>
            <a:off x="621792" y="4187952"/>
            <a:ext cx="1097280" cy="329184"/>
          </a:xfrm>
          <a:prstGeom prst="roundRect">
            <a:avLst>
              <a:gd name="adj" fmla="val 22222"/>
            </a:avLst>
          </a:prstGeom>
          <a:solidFill>
            <a:srgbClr val="FFB35C"/>
          </a:solidFill>
          <a:ln w="12700">
            <a:solidFill>
              <a:srgbClr val="FFB35C"/>
            </a:solidFill>
            <a:prstDash val="solid"/>
          </a:ln>
        </p:spPr>
      </p:sp>
      <p:sp>
        <p:nvSpPr>
          <p:cNvPr id="29" name="Text 27"/>
          <p:cNvSpPr/>
          <p:nvPr/>
        </p:nvSpPr>
        <p:spPr>
          <a:xfrm>
            <a:off x="731520" y="4242816"/>
            <a:ext cx="87782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SPRINT 3</a:t>
            </a:r>
            <a:endParaRPr lang="en-US" sz="1000" dirty="0"/>
          </a:p>
        </p:txBody>
      </p:sp>
      <p:sp>
        <p:nvSpPr>
          <p:cNvPr id="30" name="Shape 28"/>
          <p:cNvSpPr/>
          <p:nvPr/>
        </p:nvSpPr>
        <p:spPr>
          <a:xfrm>
            <a:off x="1874520" y="4187952"/>
            <a:ext cx="3364992" cy="1024128"/>
          </a:xfrm>
          <a:prstGeom prst="roundRect">
            <a:avLst>
              <a:gd name="adj" fmla="val 8036"/>
            </a:avLst>
          </a:prstGeom>
          <a:solidFill>
            <a:srgbClr val="121A2B"/>
          </a:solidFill>
          <a:ln w="12700">
            <a:solidFill>
              <a:srgbClr val="273650"/>
            </a:solidFill>
            <a:prstDash val="solid"/>
          </a:ln>
        </p:spPr>
      </p:sp>
      <p:sp>
        <p:nvSpPr>
          <p:cNvPr id="31" name="Shape 29"/>
          <p:cNvSpPr/>
          <p:nvPr/>
        </p:nvSpPr>
        <p:spPr>
          <a:xfrm>
            <a:off x="1874520" y="4187952"/>
            <a:ext cx="64008" cy="1024128"/>
          </a:xfrm>
          <a:prstGeom prst="rect">
            <a:avLst/>
          </a:prstGeom>
          <a:solidFill>
            <a:srgbClr val="FFB35C"/>
          </a:solidFill>
          <a:ln w="12700">
            <a:solidFill>
              <a:srgbClr val="FFB35C"/>
            </a:solidFill>
            <a:prstDash val="solid"/>
          </a:ln>
        </p:spPr>
      </p:sp>
      <p:sp>
        <p:nvSpPr>
          <p:cNvPr id="32" name="Text 30"/>
          <p:cNvSpPr/>
          <p:nvPr/>
        </p:nvSpPr>
        <p:spPr>
          <a:xfrm>
            <a:off x="2075688" y="4352544"/>
            <a:ext cx="3017520"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Finish communication and quality</a:t>
            </a:r>
            <a:endParaRPr lang="en-US" sz="1500" dirty="0"/>
          </a:p>
        </p:txBody>
      </p:sp>
      <p:sp>
        <p:nvSpPr>
          <p:cNvPr id="33" name="Text 31"/>
          <p:cNvSpPr/>
          <p:nvPr/>
        </p:nvSpPr>
        <p:spPr>
          <a:xfrm>
            <a:off x="2075688" y="4690872"/>
            <a:ext cx="2999232" cy="384048"/>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Notifications • testing • debugging • resolution/closure</a:t>
            </a:r>
            <a:endParaRPr lang="en-US" sz="1050" dirty="0"/>
          </a:p>
        </p:txBody>
      </p:sp>
      <p:sp>
        <p:nvSpPr>
          <p:cNvPr id="34" name="Shape 32"/>
          <p:cNvSpPr/>
          <p:nvPr/>
        </p:nvSpPr>
        <p:spPr>
          <a:xfrm>
            <a:off x="5513832" y="4471416"/>
            <a:ext cx="1188720" cy="329184"/>
          </a:xfrm>
          <a:prstGeom prst="roundRect">
            <a:avLst>
              <a:gd name="adj" fmla="val 22222"/>
            </a:avLst>
          </a:prstGeom>
          <a:solidFill>
            <a:srgbClr val="162239"/>
          </a:solidFill>
          <a:ln w="12700">
            <a:solidFill>
              <a:srgbClr val="162239"/>
            </a:solidFill>
            <a:prstDash val="solid"/>
          </a:ln>
        </p:spPr>
      </p:sp>
      <p:sp>
        <p:nvSpPr>
          <p:cNvPr id="35" name="Text 33"/>
          <p:cNvSpPr/>
          <p:nvPr/>
        </p:nvSpPr>
        <p:spPr>
          <a:xfrm>
            <a:off x="5623560" y="4526280"/>
            <a:ext cx="969264" cy="182880"/>
          </a:xfrm>
          <a:prstGeom prst="rect">
            <a:avLst/>
          </a:prstGeom>
          <a:noFill/>
          <a:ln/>
        </p:spPr>
        <p:txBody>
          <a:bodyPr wrap="square" lIns="0" tIns="0" rIns="0" bIns="0" rtlCol="0" anchor="ctr">
            <a:normAutofit/>
          </a:bodyPr>
          <a:lstStyle/>
          <a:p>
            <a:pPr marL="0" indent="0" algn="ctr">
              <a:buNone/>
            </a:pPr>
            <a:r>
              <a:rPr lang="en-US" sz="1000" b="1" dirty="0">
                <a:solidFill>
                  <a:srgbClr val="4CC9F0"/>
                </a:solidFill>
              </a:rPr>
              <a:t>Plan</a:t>
            </a:r>
            <a:endParaRPr lang="en-US" sz="1000" dirty="0"/>
          </a:p>
        </p:txBody>
      </p:sp>
      <p:sp>
        <p:nvSpPr>
          <p:cNvPr id="36" name="Shape 34"/>
          <p:cNvSpPr/>
          <p:nvPr/>
        </p:nvSpPr>
        <p:spPr>
          <a:xfrm>
            <a:off x="7086600" y="4471416"/>
            <a:ext cx="1188720" cy="329184"/>
          </a:xfrm>
          <a:prstGeom prst="roundRect">
            <a:avLst>
              <a:gd name="adj" fmla="val 22222"/>
            </a:avLst>
          </a:prstGeom>
          <a:solidFill>
            <a:srgbClr val="162239"/>
          </a:solidFill>
          <a:ln w="12700">
            <a:solidFill>
              <a:srgbClr val="162239"/>
            </a:solidFill>
            <a:prstDash val="solid"/>
          </a:ln>
        </p:spPr>
      </p:sp>
      <p:sp>
        <p:nvSpPr>
          <p:cNvPr id="37" name="Text 35"/>
          <p:cNvSpPr/>
          <p:nvPr/>
        </p:nvSpPr>
        <p:spPr>
          <a:xfrm>
            <a:off x="7196328" y="4526280"/>
            <a:ext cx="969264" cy="182880"/>
          </a:xfrm>
          <a:prstGeom prst="rect">
            <a:avLst/>
          </a:prstGeom>
          <a:noFill/>
          <a:ln/>
        </p:spPr>
        <p:txBody>
          <a:bodyPr wrap="square" lIns="0" tIns="0" rIns="0" bIns="0" rtlCol="0" anchor="ctr">
            <a:normAutofit/>
          </a:bodyPr>
          <a:lstStyle/>
          <a:p>
            <a:pPr marL="0" indent="0" algn="ctr">
              <a:buNone/>
            </a:pPr>
            <a:r>
              <a:rPr lang="en-US" sz="1000" b="1" dirty="0">
                <a:solidFill>
                  <a:srgbClr val="4CC9F0"/>
                </a:solidFill>
              </a:rPr>
              <a:t>Build</a:t>
            </a:r>
            <a:endParaRPr lang="en-US" sz="1000" dirty="0"/>
          </a:p>
        </p:txBody>
      </p:sp>
      <p:sp>
        <p:nvSpPr>
          <p:cNvPr id="38" name="Shape 36"/>
          <p:cNvSpPr/>
          <p:nvPr/>
        </p:nvSpPr>
        <p:spPr>
          <a:xfrm>
            <a:off x="8659368" y="4471416"/>
            <a:ext cx="1188720" cy="329184"/>
          </a:xfrm>
          <a:prstGeom prst="roundRect">
            <a:avLst>
              <a:gd name="adj" fmla="val 22222"/>
            </a:avLst>
          </a:prstGeom>
          <a:solidFill>
            <a:srgbClr val="162239"/>
          </a:solidFill>
          <a:ln w="12700">
            <a:solidFill>
              <a:srgbClr val="162239"/>
            </a:solidFill>
            <a:prstDash val="solid"/>
          </a:ln>
        </p:spPr>
      </p:sp>
      <p:sp>
        <p:nvSpPr>
          <p:cNvPr id="39" name="Text 37"/>
          <p:cNvSpPr/>
          <p:nvPr/>
        </p:nvSpPr>
        <p:spPr>
          <a:xfrm>
            <a:off x="8769096" y="4526280"/>
            <a:ext cx="969264" cy="182880"/>
          </a:xfrm>
          <a:prstGeom prst="rect">
            <a:avLst/>
          </a:prstGeom>
          <a:noFill/>
          <a:ln/>
        </p:spPr>
        <p:txBody>
          <a:bodyPr wrap="square" lIns="0" tIns="0" rIns="0" bIns="0" rtlCol="0" anchor="ctr">
            <a:normAutofit/>
          </a:bodyPr>
          <a:lstStyle/>
          <a:p>
            <a:pPr marL="0" indent="0" algn="ctr">
              <a:buNone/>
            </a:pPr>
            <a:r>
              <a:rPr lang="en-US" sz="1000" b="1" dirty="0">
                <a:solidFill>
                  <a:srgbClr val="FFB35C"/>
                </a:solidFill>
              </a:rPr>
              <a:t>Review</a:t>
            </a:r>
            <a:endParaRPr lang="en-US" sz="1000" dirty="0"/>
          </a:p>
        </p:txBody>
      </p:sp>
      <p:sp>
        <p:nvSpPr>
          <p:cNvPr id="40" name="Text 38"/>
          <p:cNvSpPr/>
          <p:nvPr/>
        </p:nvSpPr>
        <p:spPr>
          <a:xfrm>
            <a:off x="1920240" y="5577840"/>
            <a:ext cx="8046720" cy="274320"/>
          </a:xfrm>
          <a:prstGeom prst="rect">
            <a:avLst/>
          </a:prstGeom>
          <a:noFill/>
          <a:ln/>
        </p:spPr>
        <p:txBody>
          <a:bodyPr wrap="square" lIns="0" tIns="0" rIns="0" bIns="0" rtlCol="0" anchor="ctr">
            <a:normAutofit/>
          </a:bodyPr>
          <a:lstStyle/>
          <a:p>
            <a:pPr marL="0" indent="0">
              <a:buNone/>
            </a:pPr>
            <a:r>
              <a:rPr lang="en-US" sz="1600" b="1" dirty="0">
                <a:solidFill>
                  <a:srgbClr val="F5F7FB"/>
                </a:solidFill>
              </a:rPr>
              <a:t>Each sprint ends with a usable increment and feedback point.</a:t>
            </a:r>
            <a:endParaRPr lang="en-US" sz="1600" dirty="0"/>
          </a:p>
        </p:txBody>
      </p:sp>
      <p:sp>
        <p:nvSpPr>
          <p:cNvPr id="43"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04  •  USER STORIES</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User Stories (1–3)</a:t>
            </a:r>
            <a:endParaRPr lang="en-US" sz="2700" dirty="0"/>
          </a:p>
        </p:txBody>
      </p:sp>
      <p:sp>
        <p:nvSpPr>
          <p:cNvPr id="4" name="Shape 2"/>
          <p:cNvSpPr/>
          <p:nvPr/>
        </p:nvSpPr>
        <p:spPr>
          <a:xfrm>
            <a:off x="566928" y="1325880"/>
            <a:ext cx="10991088" cy="1170432"/>
          </a:xfrm>
          <a:prstGeom prst="roundRect">
            <a:avLst>
              <a:gd name="adj" fmla="val 6250"/>
            </a:avLst>
          </a:prstGeom>
          <a:solidFill>
            <a:srgbClr val="121A2B"/>
          </a:solidFill>
          <a:ln w="12700">
            <a:solidFill>
              <a:srgbClr val="273650"/>
            </a:solidFill>
            <a:prstDash val="solid"/>
          </a:ln>
        </p:spPr>
      </p:sp>
      <p:sp>
        <p:nvSpPr>
          <p:cNvPr id="5" name="Shape 3"/>
          <p:cNvSpPr/>
          <p:nvPr/>
        </p:nvSpPr>
        <p:spPr>
          <a:xfrm>
            <a:off x="749808" y="1472184"/>
            <a:ext cx="566928" cy="329184"/>
          </a:xfrm>
          <a:prstGeom prst="roundRect">
            <a:avLst>
              <a:gd name="adj" fmla="val 22222"/>
            </a:avLst>
          </a:prstGeom>
          <a:solidFill>
            <a:srgbClr val="4CC9F0"/>
          </a:solidFill>
          <a:ln w="12700">
            <a:solidFill>
              <a:srgbClr val="4CC9F0"/>
            </a:solidFill>
            <a:prstDash val="solid"/>
          </a:ln>
        </p:spPr>
      </p:sp>
      <p:sp>
        <p:nvSpPr>
          <p:cNvPr id="6" name="Text 4"/>
          <p:cNvSpPr/>
          <p:nvPr/>
        </p:nvSpPr>
        <p:spPr>
          <a:xfrm>
            <a:off x="859536" y="1527048"/>
            <a:ext cx="34747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US-01</a:t>
            </a:r>
            <a:endParaRPr lang="en-US" sz="1000" dirty="0"/>
          </a:p>
        </p:txBody>
      </p:sp>
      <p:sp>
        <p:nvSpPr>
          <p:cNvPr id="7" name="Text 5"/>
          <p:cNvSpPr/>
          <p:nvPr/>
        </p:nvSpPr>
        <p:spPr>
          <a:xfrm>
            <a:off x="1527048" y="1709928"/>
            <a:ext cx="438912"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As a </a:t>
            </a:r>
            <a:endParaRPr lang="en-US" sz="1600" dirty="0"/>
          </a:p>
        </p:txBody>
      </p:sp>
      <p:sp>
        <p:nvSpPr>
          <p:cNvPr id="8" name="Text 6"/>
          <p:cNvSpPr/>
          <p:nvPr/>
        </p:nvSpPr>
        <p:spPr>
          <a:xfrm>
            <a:off x="1965960" y="1709928"/>
            <a:ext cx="1325880" cy="292608"/>
          </a:xfrm>
          <a:prstGeom prst="rect">
            <a:avLst/>
          </a:prstGeom>
          <a:noFill/>
          <a:ln/>
        </p:spPr>
        <p:txBody>
          <a:bodyPr wrap="square" lIns="0" tIns="0" rIns="0" bIns="0" rtlCol="0" anchor="ctr">
            <a:normAutofit/>
          </a:bodyPr>
          <a:lstStyle/>
          <a:p>
            <a:pPr marL="0" indent="0">
              <a:buNone/>
            </a:pPr>
            <a:r>
              <a:rPr lang="en-US" sz="1600" b="1" dirty="0">
                <a:solidFill>
                  <a:srgbClr val="CBEFF7"/>
                </a:solidFill>
              </a:rPr>
              <a:t>student</a:t>
            </a:r>
            <a:endParaRPr lang="en-US" sz="1600" dirty="0"/>
          </a:p>
        </p:txBody>
      </p:sp>
      <p:sp>
        <p:nvSpPr>
          <p:cNvPr id="9" name="Text 7"/>
          <p:cNvSpPr/>
          <p:nvPr/>
        </p:nvSpPr>
        <p:spPr>
          <a:xfrm>
            <a:off x="2745672" y="1709928"/>
            <a:ext cx="1188720" cy="292608"/>
          </a:xfrm>
          <a:prstGeom prst="rect">
            <a:avLst/>
          </a:prstGeom>
          <a:noFill/>
          <a:ln/>
        </p:spPr>
        <p:txBody>
          <a:bodyPr wrap="square" lIns="0" tIns="0" rIns="0" bIns="0" rtlCol="0" anchor="ctr">
            <a:normAutofit fontScale="92500"/>
          </a:bodyPr>
          <a:lstStyle/>
          <a:p>
            <a:pPr marL="0" indent="0">
              <a:buNone/>
            </a:pPr>
            <a:r>
              <a:rPr lang="en-US" sz="1600" dirty="0">
                <a:solidFill>
                  <a:srgbClr val="AAB6CA"/>
                </a:solidFill>
              </a:rPr>
              <a:t> user, I want to</a:t>
            </a:r>
            <a:endParaRPr lang="en-US" sz="1600" dirty="0"/>
          </a:p>
        </p:txBody>
      </p:sp>
      <p:sp>
        <p:nvSpPr>
          <p:cNvPr id="10" name="Text 8"/>
          <p:cNvSpPr/>
          <p:nvPr/>
        </p:nvSpPr>
        <p:spPr>
          <a:xfrm>
            <a:off x="3950208" y="1700784"/>
            <a:ext cx="4127867" cy="292608"/>
          </a:xfrm>
          <a:prstGeom prst="rect">
            <a:avLst/>
          </a:prstGeom>
          <a:noFill/>
          <a:ln/>
        </p:spPr>
        <p:txBody>
          <a:bodyPr wrap="square" lIns="0" tIns="0" rIns="0" bIns="0" rtlCol="0" anchor="ctr">
            <a:noAutofit/>
          </a:bodyPr>
          <a:lstStyle/>
          <a:p>
            <a:pPr marL="0" indent="0">
              <a:buNone/>
            </a:pPr>
            <a:r>
              <a:rPr lang="en-US" sz="1600" b="1" dirty="0">
                <a:solidFill>
                  <a:srgbClr val="FFD9A6"/>
                </a:solidFill>
              </a:rPr>
              <a:t>submit a complaint with the issue details</a:t>
            </a:r>
            <a:endParaRPr lang="en-US" sz="1600" dirty="0"/>
          </a:p>
        </p:txBody>
      </p:sp>
      <p:sp>
        <p:nvSpPr>
          <p:cNvPr id="11" name="Text 9"/>
          <p:cNvSpPr/>
          <p:nvPr/>
        </p:nvSpPr>
        <p:spPr>
          <a:xfrm>
            <a:off x="7748891" y="1698478"/>
            <a:ext cx="658368"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 so that </a:t>
            </a:r>
            <a:endParaRPr lang="en-US" sz="1600" dirty="0"/>
          </a:p>
        </p:txBody>
      </p:sp>
      <p:sp>
        <p:nvSpPr>
          <p:cNvPr id="12" name="Text 10"/>
          <p:cNvSpPr/>
          <p:nvPr/>
        </p:nvSpPr>
        <p:spPr>
          <a:xfrm>
            <a:off x="8489275" y="1698478"/>
            <a:ext cx="3370493" cy="292608"/>
          </a:xfrm>
          <a:prstGeom prst="rect">
            <a:avLst/>
          </a:prstGeom>
          <a:noFill/>
          <a:ln/>
        </p:spPr>
        <p:txBody>
          <a:bodyPr wrap="square" lIns="0" tIns="0" rIns="0" bIns="0" rtlCol="0" anchor="ctr">
            <a:noAutofit/>
          </a:bodyPr>
          <a:lstStyle/>
          <a:p>
            <a:pPr marL="0" indent="0">
              <a:buNone/>
            </a:pPr>
            <a:r>
              <a:rPr lang="en-US" sz="1600" b="1" dirty="0">
                <a:solidFill>
                  <a:srgbClr val="D5CCFF"/>
                </a:solidFill>
              </a:rPr>
              <a:t>the college receives a </a:t>
            </a:r>
            <a:endParaRPr lang="en-US" sz="1600" dirty="0"/>
          </a:p>
        </p:txBody>
      </p:sp>
      <p:sp>
        <p:nvSpPr>
          <p:cNvPr id="14" name="Shape 12"/>
          <p:cNvSpPr/>
          <p:nvPr/>
        </p:nvSpPr>
        <p:spPr>
          <a:xfrm>
            <a:off x="566928" y="2724912"/>
            <a:ext cx="10991088" cy="1170432"/>
          </a:xfrm>
          <a:prstGeom prst="roundRect">
            <a:avLst>
              <a:gd name="adj" fmla="val 6250"/>
            </a:avLst>
          </a:prstGeom>
          <a:solidFill>
            <a:srgbClr val="121A2B"/>
          </a:solidFill>
          <a:ln w="12700">
            <a:solidFill>
              <a:srgbClr val="273650"/>
            </a:solidFill>
            <a:prstDash val="solid"/>
          </a:ln>
        </p:spPr>
      </p:sp>
      <p:sp>
        <p:nvSpPr>
          <p:cNvPr id="15" name="Shape 13"/>
          <p:cNvSpPr/>
          <p:nvPr/>
        </p:nvSpPr>
        <p:spPr>
          <a:xfrm>
            <a:off x="749808" y="2871216"/>
            <a:ext cx="566928" cy="329184"/>
          </a:xfrm>
          <a:prstGeom prst="roundRect">
            <a:avLst>
              <a:gd name="adj" fmla="val 22222"/>
            </a:avLst>
          </a:prstGeom>
          <a:solidFill>
            <a:srgbClr val="4CC9F0"/>
          </a:solidFill>
          <a:ln w="12700">
            <a:solidFill>
              <a:srgbClr val="4CC9F0"/>
            </a:solidFill>
            <a:prstDash val="solid"/>
          </a:ln>
        </p:spPr>
      </p:sp>
      <p:sp>
        <p:nvSpPr>
          <p:cNvPr id="16" name="Text 14"/>
          <p:cNvSpPr/>
          <p:nvPr/>
        </p:nvSpPr>
        <p:spPr>
          <a:xfrm>
            <a:off x="859536" y="2926080"/>
            <a:ext cx="34747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US-02</a:t>
            </a:r>
            <a:endParaRPr lang="en-US" sz="1000" dirty="0"/>
          </a:p>
        </p:txBody>
      </p:sp>
      <p:sp>
        <p:nvSpPr>
          <p:cNvPr id="17" name="Text 15"/>
          <p:cNvSpPr/>
          <p:nvPr/>
        </p:nvSpPr>
        <p:spPr>
          <a:xfrm>
            <a:off x="1527048" y="3108960"/>
            <a:ext cx="438912"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As a </a:t>
            </a:r>
            <a:endParaRPr lang="en-US" sz="1600" dirty="0"/>
          </a:p>
        </p:txBody>
      </p:sp>
      <p:sp>
        <p:nvSpPr>
          <p:cNvPr id="18" name="Text 16"/>
          <p:cNvSpPr/>
          <p:nvPr/>
        </p:nvSpPr>
        <p:spPr>
          <a:xfrm>
            <a:off x="1965960" y="3108960"/>
            <a:ext cx="1325880" cy="292608"/>
          </a:xfrm>
          <a:prstGeom prst="rect">
            <a:avLst/>
          </a:prstGeom>
          <a:noFill/>
          <a:ln/>
        </p:spPr>
        <p:txBody>
          <a:bodyPr wrap="square" lIns="0" tIns="0" rIns="0" bIns="0" rtlCol="0" anchor="ctr">
            <a:normAutofit/>
          </a:bodyPr>
          <a:lstStyle/>
          <a:p>
            <a:pPr marL="0" indent="0">
              <a:buNone/>
            </a:pPr>
            <a:r>
              <a:rPr lang="en-US" sz="1600" b="1" dirty="0">
                <a:solidFill>
                  <a:srgbClr val="CBEFF7"/>
                </a:solidFill>
              </a:rPr>
              <a:t>student</a:t>
            </a:r>
            <a:endParaRPr lang="en-US" sz="1600" dirty="0"/>
          </a:p>
        </p:txBody>
      </p:sp>
      <p:sp>
        <p:nvSpPr>
          <p:cNvPr id="19" name="Text 17"/>
          <p:cNvSpPr/>
          <p:nvPr/>
        </p:nvSpPr>
        <p:spPr>
          <a:xfrm>
            <a:off x="2697480" y="3097492"/>
            <a:ext cx="1188720" cy="292608"/>
          </a:xfrm>
          <a:prstGeom prst="rect">
            <a:avLst/>
          </a:prstGeom>
          <a:noFill/>
          <a:ln/>
        </p:spPr>
        <p:txBody>
          <a:bodyPr wrap="square" lIns="0" tIns="0" rIns="0" bIns="0" rtlCol="0" anchor="ctr">
            <a:normAutofit fontScale="92500"/>
          </a:bodyPr>
          <a:lstStyle/>
          <a:p>
            <a:pPr marL="0" indent="0">
              <a:buNone/>
            </a:pPr>
            <a:r>
              <a:rPr lang="en-US" sz="1600" dirty="0">
                <a:solidFill>
                  <a:srgbClr val="AAB6CA"/>
                </a:solidFill>
              </a:rPr>
              <a:t> user, I want to </a:t>
            </a:r>
            <a:endParaRPr lang="en-US" sz="1600" dirty="0"/>
          </a:p>
        </p:txBody>
      </p:sp>
      <p:sp>
        <p:nvSpPr>
          <p:cNvPr id="20" name="Text 18"/>
          <p:cNvSpPr/>
          <p:nvPr/>
        </p:nvSpPr>
        <p:spPr>
          <a:xfrm>
            <a:off x="3926632" y="3097492"/>
            <a:ext cx="3703320" cy="292608"/>
          </a:xfrm>
          <a:prstGeom prst="rect">
            <a:avLst/>
          </a:prstGeom>
          <a:noFill/>
          <a:ln/>
        </p:spPr>
        <p:txBody>
          <a:bodyPr wrap="square" lIns="0" tIns="0" rIns="0" bIns="0" rtlCol="0" anchor="ctr">
            <a:normAutofit/>
          </a:bodyPr>
          <a:lstStyle/>
          <a:p>
            <a:pPr marL="0" indent="0">
              <a:buNone/>
            </a:pPr>
            <a:r>
              <a:rPr lang="en-US" sz="1600" b="1" dirty="0">
                <a:solidFill>
                  <a:srgbClr val="FFD9A6"/>
                </a:solidFill>
              </a:rPr>
              <a:t>check my complaint status</a:t>
            </a:r>
            <a:endParaRPr lang="en-US" sz="1600" dirty="0"/>
          </a:p>
        </p:txBody>
      </p:sp>
      <p:sp>
        <p:nvSpPr>
          <p:cNvPr id="21" name="Text 19"/>
          <p:cNvSpPr/>
          <p:nvPr/>
        </p:nvSpPr>
        <p:spPr>
          <a:xfrm>
            <a:off x="6428232" y="3097492"/>
            <a:ext cx="658368"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 so that </a:t>
            </a:r>
            <a:endParaRPr lang="en-US" sz="1600" dirty="0"/>
          </a:p>
        </p:txBody>
      </p:sp>
      <p:sp>
        <p:nvSpPr>
          <p:cNvPr id="22" name="Text 20"/>
          <p:cNvSpPr/>
          <p:nvPr/>
        </p:nvSpPr>
        <p:spPr>
          <a:xfrm>
            <a:off x="7118217" y="3119363"/>
            <a:ext cx="3703320" cy="257384"/>
          </a:xfrm>
          <a:prstGeom prst="rect">
            <a:avLst/>
          </a:prstGeom>
          <a:noFill/>
          <a:ln/>
        </p:spPr>
        <p:txBody>
          <a:bodyPr wrap="square" lIns="0" tIns="0" rIns="0" bIns="0" rtlCol="0" anchor="ctr">
            <a:noAutofit/>
          </a:bodyPr>
          <a:lstStyle/>
          <a:p>
            <a:pPr marL="0" indent="0">
              <a:buNone/>
            </a:pPr>
            <a:r>
              <a:rPr lang="en-US" sz="1600" b="1" dirty="0">
                <a:solidFill>
                  <a:srgbClr val="D5CCFF"/>
                </a:solidFill>
              </a:rPr>
              <a:t>I know whether it is being handled</a:t>
            </a:r>
            <a:endParaRPr lang="en-US" sz="1600" dirty="0"/>
          </a:p>
        </p:txBody>
      </p:sp>
      <p:sp>
        <p:nvSpPr>
          <p:cNvPr id="24" name="Shape 22"/>
          <p:cNvSpPr/>
          <p:nvPr/>
        </p:nvSpPr>
        <p:spPr>
          <a:xfrm>
            <a:off x="566928" y="4123944"/>
            <a:ext cx="10991088" cy="1170432"/>
          </a:xfrm>
          <a:prstGeom prst="roundRect">
            <a:avLst>
              <a:gd name="adj" fmla="val 6250"/>
            </a:avLst>
          </a:prstGeom>
          <a:solidFill>
            <a:srgbClr val="121A2B"/>
          </a:solidFill>
          <a:ln w="12700">
            <a:solidFill>
              <a:srgbClr val="273650"/>
            </a:solidFill>
            <a:prstDash val="solid"/>
          </a:ln>
        </p:spPr>
      </p:sp>
      <p:sp>
        <p:nvSpPr>
          <p:cNvPr id="25" name="Shape 23"/>
          <p:cNvSpPr/>
          <p:nvPr/>
        </p:nvSpPr>
        <p:spPr>
          <a:xfrm>
            <a:off x="749808" y="4270248"/>
            <a:ext cx="566928" cy="329184"/>
          </a:xfrm>
          <a:prstGeom prst="roundRect">
            <a:avLst>
              <a:gd name="adj" fmla="val 22222"/>
            </a:avLst>
          </a:prstGeom>
          <a:solidFill>
            <a:srgbClr val="4CC9F0"/>
          </a:solidFill>
          <a:ln w="12700">
            <a:solidFill>
              <a:srgbClr val="4CC9F0"/>
            </a:solidFill>
            <a:prstDash val="solid"/>
          </a:ln>
        </p:spPr>
      </p:sp>
      <p:sp>
        <p:nvSpPr>
          <p:cNvPr id="26" name="Text 24"/>
          <p:cNvSpPr/>
          <p:nvPr/>
        </p:nvSpPr>
        <p:spPr>
          <a:xfrm>
            <a:off x="859536" y="4325112"/>
            <a:ext cx="34747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US-03</a:t>
            </a:r>
            <a:endParaRPr lang="en-US" sz="1000" dirty="0"/>
          </a:p>
        </p:txBody>
      </p:sp>
      <p:sp>
        <p:nvSpPr>
          <p:cNvPr id="27" name="Text 25"/>
          <p:cNvSpPr/>
          <p:nvPr/>
        </p:nvSpPr>
        <p:spPr>
          <a:xfrm>
            <a:off x="1527048" y="4507992"/>
            <a:ext cx="438912"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As a </a:t>
            </a:r>
            <a:endParaRPr lang="en-US" sz="1600" dirty="0"/>
          </a:p>
        </p:txBody>
      </p:sp>
      <p:sp>
        <p:nvSpPr>
          <p:cNvPr id="28" name="Text 26"/>
          <p:cNvSpPr/>
          <p:nvPr/>
        </p:nvSpPr>
        <p:spPr>
          <a:xfrm>
            <a:off x="1965960" y="4507992"/>
            <a:ext cx="1325880" cy="292608"/>
          </a:xfrm>
          <a:prstGeom prst="rect">
            <a:avLst/>
          </a:prstGeom>
          <a:noFill/>
          <a:ln/>
        </p:spPr>
        <p:txBody>
          <a:bodyPr wrap="square" lIns="0" tIns="0" rIns="0" bIns="0" rtlCol="0" anchor="ctr">
            <a:normAutofit/>
          </a:bodyPr>
          <a:lstStyle/>
          <a:p>
            <a:pPr marL="0" indent="0">
              <a:buNone/>
            </a:pPr>
            <a:r>
              <a:rPr lang="en-US" sz="1600" b="1" dirty="0">
                <a:solidFill>
                  <a:srgbClr val="CBEFF7"/>
                </a:solidFill>
              </a:rPr>
              <a:t>staff</a:t>
            </a:r>
            <a:endParaRPr lang="en-US" sz="1600" dirty="0"/>
          </a:p>
        </p:txBody>
      </p:sp>
      <p:sp>
        <p:nvSpPr>
          <p:cNvPr id="29" name="Text 27"/>
          <p:cNvSpPr/>
          <p:nvPr/>
        </p:nvSpPr>
        <p:spPr>
          <a:xfrm>
            <a:off x="2404872" y="4507992"/>
            <a:ext cx="1188720" cy="292608"/>
          </a:xfrm>
          <a:prstGeom prst="rect">
            <a:avLst/>
          </a:prstGeom>
          <a:noFill/>
          <a:ln/>
        </p:spPr>
        <p:txBody>
          <a:bodyPr wrap="square" lIns="0" tIns="0" rIns="0" bIns="0" rtlCol="0" anchor="ctr">
            <a:normAutofit fontScale="92500"/>
          </a:bodyPr>
          <a:lstStyle/>
          <a:p>
            <a:pPr marL="0" indent="0">
              <a:buNone/>
            </a:pPr>
            <a:r>
              <a:rPr lang="en-US" sz="1600" dirty="0">
                <a:solidFill>
                  <a:srgbClr val="AAB6CA"/>
                </a:solidFill>
              </a:rPr>
              <a:t> user, I want to </a:t>
            </a:r>
            <a:endParaRPr lang="en-US" sz="1600" dirty="0"/>
          </a:p>
        </p:txBody>
      </p:sp>
      <p:sp>
        <p:nvSpPr>
          <p:cNvPr id="30" name="Text 28"/>
          <p:cNvSpPr/>
          <p:nvPr/>
        </p:nvSpPr>
        <p:spPr>
          <a:xfrm>
            <a:off x="3643402" y="4507992"/>
            <a:ext cx="3703320" cy="292608"/>
          </a:xfrm>
          <a:prstGeom prst="rect">
            <a:avLst/>
          </a:prstGeom>
          <a:noFill/>
          <a:ln/>
        </p:spPr>
        <p:txBody>
          <a:bodyPr wrap="square" lIns="0" tIns="0" rIns="0" bIns="0" rtlCol="0" anchor="ctr">
            <a:normAutofit/>
          </a:bodyPr>
          <a:lstStyle/>
          <a:p>
            <a:pPr marL="0" indent="0">
              <a:buNone/>
            </a:pPr>
            <a:r>
              <a:rPr lang="en-US" sz="1600" b="1" dirty="0">
                <a:solidFill>
                  <a:srgbClr val="FFD9A6"/>
                </a:solidFill>
              </a:rPr>
              <a:t>report a maintenance issue in one place</a:t>
            </a:r>
            <a:endParaRPr lang="en-US" sz="1600" dirty="0"/>
          </a:p>
        </p:txBody>
      </p:sp>
      <p:sp>
        <p:nvSpPr>
          <p:cNvPr id="31" name="Text 29"/>
          <p:cNvSpPr/>
          <p:nvPr/>
        </p:nvSpPr>
        <p:spPr>
          <a:xfrm>
            <a:off x="7346722" y="4504905"/>
            <a:ext cx="658368"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 so that </a:t>
            </a:r>
            <a:endParaRPr lang="en-US" sz="1600" dirty="0"/>
          </a:p>
        </p:txBody>
      </p:sp>
      <p:sp>
        <p:nvSpPr>
          <p:cNvPr id="32" name="Text 30"/>
          <p:cNvSpPr/>
          <p:nvPr/>
        </p:nvSpPr>
        <p:spPr>
          <a:xfrm>
            <a:off x="8047952" y="4523383"/>
            <a:ext cx="3948976" cy="274130"/>
          </a:xfrm>
          <a:prstGeom prst="rect">
            <a:avLst/>
          </a:prstGeom>
          <a:noFill/>
          <a:ln/>
        </p:spPr>
        <p:txBody>
          <a:bodyPr wrap="square" lIns="0" tIns="0" rIns="0" bIns="0" rtlCol="0" anchor="ctr">
            <a:noAutofit/>
          </a:bodyPr>
          <a:lstStyle/>
          <a:p>
            <a:pPr marL="0" indent="0">
              <a:buNone/>
            </a:pPr>
            <a:r>
              <a:rPr lang="en-US" sz="1600" b="1" dirty="0">
                <a:solidFill>
                  <a:srgbClr val="D5CCFF"/>
                </a:solidFill>
              </a:rPr>
              <a:t>I can avoid repeated calls </a:t>
            </a:r>
            <a:endParaRPr lang="en-US" sz="1600" dirty="0"/>
          </a:p>
        </p:txBody>
      </p:sp>
      <p:sp>
        <p:nvSpPr>
          <p:cNvPr id="34" name="Text 32"/>
          <p:cNvSpPr/>
          <p:nvPr/>
        </p:nvSpPr>
        <p:spPr>
          <a:xfrm>
            <a:off x="621792" y="5687568"/>
            <a:ext cx="914400" cy="182880"/>
          </a:xfrm>
          <a:prstGeom prst="rect">
            <a:avLst/>
          </a:prstGeom>
          <a:noFill/>
          <a:ln/>
        </p:spPr>
        <p:txBody>
          <a:bodyPr wrap="square" lIns="0" tIns="0" rIns="0" bIns="0" rtlCol="0" anchor="ctr"/>
          <a:lstStyle/>
          <a:p>
            <a:pPr marL="0" indent="0">
              <a:buNone/>
            </a:pPr>
            <a:r>
              <a:rPr lang="en-US" sz="900" b="1" dirty="0">
                <a:solidFill>
                  <a:srgbClr val="AAB6CA"/>
                </a:solidFill>
              </a:rPr>
              <a:t>COLOR KEY</a:t>
            </a:r>
            <a:endParaRPr lang="en-US" sz="900" dirty="0"/>
          </a:p>
        </p:txBody>
      </p:sp>
      <p:sp>
        <p:nvSpPr>
          <p:cNvPr id="35" name="Shape 33"/>
          <p:cNvSpPr/>
          <p:nvPr/>
        </p:nvSpPr>
        <p:spPr>
          <a:xfrm>
            <a:off x="1627632" y="5614416"/>
            <a:ext cx="960120" cy="329184"/>
          </a:xfrm>
          <a:prstGeom prst="roundRect">
            <a:avLst>
              <a:gd name="adj" fmla="val 22222"/>
            </a:avLst>
          </a:prstGeom>
          <a:solidFill>
            <a:srgbClr val="CBEFF7"/>
          </a:solidFill>
          <a:ln w="12700">
            <a:solidFill>
              <a:srgbClr val="CBEFF7"/>
            </a:solidFill>
            <a:prstDash val="solid"/>
          </a:ln>
        </p:spPr>
      </p:sp>
      <p:sp>
        <p:nvSpPr>
          <p:cNvPr id="36" name="Text 34"/>
          <p:cNvSpPr/>
          <p:nvPr/>
        </p:nvSpPr>
        <p:spPr>
          <a:xfrm>
            <a:off x="1737360" y="5669280"/>
            <a:ext cx="74066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ROLE</a:t>
            </a:r>
            <a:endParaRPr lang="en-US" sz="1000" dirty="0"/>
          </a:p>
        </p:txBody>
      </p:sp>
      <p:sp>
        <p:nvSpPr>
          <p:cNvPr id="37" name="Shape 35"/>
          <p:cNvSpPr/>
          <p:nvPr/>
        </p:nvSpPr>
        <p:spPr>
          <a:xfrm>
            <a:off x="2715768" y="5614416"/>
            <a:ext cx="960120" cy="329184"/>
          </a:xfrm>
          <a:prstGeom prst="roundRect">
            <a:avLst>
              <a:gd name="adj" fmla="val 22222"/>
            </a:avLst>
          </a:prstGeom>
          <a:solidFill>
            <a:srgbClr val="FFD9A6"/>
          </a:solidFill>
          <a:ln w="12700">
            <a:solidFill>
              <a:srgbClr val="FFD9A6"/>
            </a:solidFill>
            <a:prstDash val="solid"/>
          </a:ln>
        </p:spPr>
      </p:sp>
      <p:sp>
        <p:nvSpPr>
          <p:cNvPr id="38" name="Text 36"/>
          <p:cNvSpPr/>
          <p:nvPr/>
        </p:nvSpPr>
        <p:spPr>
          <a:xfrm>
            <a:off x="2825496" y="5669280"/>
            <a:ext cx="74066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GOAL</a:t>
            </a:r>
            <a:endParaRPr lang="en-US" sz="1000" dirty="0"/>
          </a:p>
        </p:txBody>
      </p:sp>
      <p:sp>
        <p:nvSpPr>
          <p:cNvPr id="39" name="Shape 37"/>
          <p:cNvSpPr/>
          <p:nvPr/>
        </p:nvSpPr>
        <p:spPr>
          <a:xfrm>
            <a:off x="3803904" y="5614416"/>
            <a:ext cx="1051560" cy="329184"/>
          </a:xfrm>
          <a:prstGeom prst="roundRect">
            <a:avLst>
              <a:gd name="adj" fmla="val 22222"/>
            </a:avLst>
          </a:prstGeom>
          <a:solidFill>
            <a:srgbClr val="D5CCFF"/>
          </a:solidFill>
          <a:ln w="12700">
            <a:solidFill>
              <a:srgbClr val="D5CCFF"/>
            </a:solidFill>
            <a:prstDash val="solid"/>
          </a:ln>
        </p:spPr>
      </p:sp>
      <p:sp>
        <p:nvSpPr>
          <p:cNvPr id="40" name="Text 38"/>
          <p:cNvSpPr/>
          <p:nvPr/>
        </p:nvSpPr>
        <p:spPr>
          <a:xfrm>
            <a:off x="3913632" y="5669280"/>
            <a:ext cx="83210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BENEFIT</a:t>
            </a:r>
            <a:endParaRPr lang="en-US" sz="1000" dirty="0"/>
          </a:p>
        </p:txBody>
      </p:sp>
      <p:sp>
        <p:nvSpPr>
          <p:cNvPr id="43"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10</a:t>
            </a:fld>
            <a:endParaRPr lang="en-US"/>
          </a:p>
        </p:txBody>
      </p:sp>
      <p:pic>
        <p:nvPicPr>
          <p:cNvPr id="46" name="Picture 45">
            <a:extLst>
              <a:ext uri="{FF2B5EF4-FFF2-40B4-BE49-F238E27FC236}">
                <a16:creationId xmlns:a16="http://schemas.microsoft.com/office/drawing/2014/main" id="{652B02AC-5A1E-91DE-0922-2827019D9478}"/>
              </a:ext>
            </a:extLst>
          </p:cNvPr>
          <p:cNvPicPr>
            <a:picLocks noChangeAspect="1"/>
          </p:cNvPicPr>
          <p:nvPr/>
        </p:nvPicPr>
        <p:blipFill>
          <a:blip r:embed="rId3"/>
          <a:stretch>
            <a:fillRect/>
          </a:stretch>
        </p:blipFill>
        <p:spPr>
          <a:xfrm>
            <a:off x="1372487" y="2002536"/>
            <a:ext cx="1365391" cy="426685"/>
          </a:xfrm>
          <a:prstGeom prst="rect">
            <a:avLst/>
          </a:prstGeom>
        </p:spPr>
      </p:pic>
      <p:pic>
        <p:nvPicPr>
          <p:cNvPr id="49" name="Picture 48">
            <a:extLst>
              <a:ext uri="{FF2B5EF4-FFF2-40B4-BE49-F238E27FC236}">
                <a16:creationId xmlns:a16="http://schemas.microsoft.com/office/drawing/2014/main" id="{D55770AE-0473-0F5F-09D8-FCB9E1A175C6}"/>
              </a:ext>
            </a:extLst>
          </p:cNvPr>
          <p:cNvPicPr>
            <a:picLocks noChangeAspect="1"/>
          </p:cNvPicPr>
          <p:nvPr/>
        </p:nvPicPr>
        <p:blipFill>
          <a:blip r:embed="rId4"/>
          <a:stretch>
            <a:fillRect/>
          </a:stretch>
        </p:blipFill>
        <p:spPr>
          <a:xfrm>
            <a:off x="1382868" y="4791482"/>
            <a:ext cx="1621402" cy="42668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04  •  USER STORIES</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User Stories (4–6)</a:t>
            </a:r>
            <a:endParaRPr lang="en-US" sz="2700" dirty="0"/>
          </a:p>
        </p:txBody>
      </p:sp>
      <p:sp>
        <p:nvSpPr>
          <p:cNvPr id="4" name="Shape 2"/>
          <p:cNvSpPr/>
          <p:nvPr/>
        </p:nvSpPr>
        <p:spPr>
          <a:xfrm>
            <a:off x="566928" y="1325880"/>
            <a:ext cx="10991088" cy="1170432"/>
          </a:xfrm>
          <a:prstGeom prst="roundRect">
            <a:avLst>
              <a:gd name="adj" fmla="val 6250"/>
            </a:avLst>
          </a:prstGeom>
          <a:solidFill>
            <a:srgbClr val="121A2B"/>
          </a:solidFill>
          <a:ln w="12700">
            <a:solidFill>
              <a:srgbClr val="273650"/>
            </a:solidFill>
            <a:prstDash val="solid"/>
          </a:ln>
        </p:spPr>
      </p:sp>
      <p:sp>
        <p:nvSpPr>
          <p:cNvPr id="5" name="Shape 3"/>
          <p:cNvSpPr/>
          <p:nvPr/>
        </p:nvSpPr>
        <p:spPr>
          <a:xfrm>
            <a:off x="749808" y="1453896"/>
            <a:ext cx="566928" cy="329184"/>
          </a:xfrm>
          <a:prstGeom prst="roundRect">
            <a:avLst>
              <a:gd name="adj" fmla="val 22222"/>
            </a:avLst>
          </a:prstGeom>
          <a:solidFill>
            <a:srgbClr val="FFB35C"/>
          </a:solidFill>
          <a:ln w="12700">
            <a:solidFill>
              <a:srgbClr val="FFB35C"/>
            </a:solidFill>
            <a:prstDash val="solid"/>
          </a:ln>
        </p:spPr>
      </p:sp>
      <p:sp>
        <p:nvSpPr>
          <p:cNvPr id="6" name="Text 4"/>
          <p:cNvSpPr/>
          <p:nvPr/>
        </p:nvSpPr>
        <p:spPr>
          <a:xfrm>
            <a:off x="859536" y="1527048"/>
            <a:ext cx="34747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US-04</a:t>
            </a:r>
            <a:endParaRPr lang="en-US" sz="1000" dirty="0"/>
          </a:p>
        </p:txBody>
      </p:sp>
      <p:sp>
        <p:nvSpPr>
          <p:cNvPr id="7" name="Text 5"/>
          <p:cNvSpPr/>
          <p:nvPr/>
        </p:nvSpPr>
        <p:spPr>
          <a:xfrm>
            <a:off x="1737360" y="1709928"/>
            <a:ext cx="438912" cy="292608"/>
          </a:xfrm>
          <a:prstGeom prst="rect">
            <a:avLst/>
          </a:prstGeom>
          <a:noFill/>
          <a:ln/>
        </p:spPr>
        <p:txBody>
          <a:bodyPr wrap="square" lIns="0" tIns="0" rIns="0" bIns="0" rtlCol="0" anchor="ctr">
            <a:normAutofit fontScale="85000" lnSpcReduction="10000"/>
          </a:bodyPr>
          <a:lstStyle/>
          <a:p>
            <a:pPr marL="0" indent="0">
              <a:buNone/>
            </a:pPr>
            <a:r>
              <a:rPr lang="en-US" sz="1600" dirty="0">
                <a:solidFill>
                  <a:srgbClr val="AAB6CA"/>
                </a:solidFill>
              </a:rPr>
              <a:t>As an</a:t>
            </a:r>
            <a:endParaRPr lang="en-US" sz="1600" dirty="0"/>
          </a:p>
        </p:txBody>
      </p:sp>
      <p:sp>
        <p:nvSpPr>
          <p:cNvPr id="8" name="Text 6"/>
          <p:cNvSpPr/>
          <p:nvPr/>
        </p:nvSpPr>
        <p:spPr>
          <a:xfrm>
            <a:off x="2203704" y="1700784"/>
            <a:ext cx="1600200" cy="292608"/>
          </a:xfrm>
          <a:prstGeom prst="rect">
            <a:avLst/>
          </a:prstGeom>
          <a:noFill/>
          <a:ln/>
        </p:spPr>
        <p:txBody>
          <a:bodyPr wrap="square" lIns="0" tIns="0" rIns="0" bIns="0" rtlCol="0" anchor="ctr">
            <a:normAutofit/>
          </a:bodyPr>
          <a:lstStyle/>
          <a:p>
            <a:pPr marL="0" indent="0">
              <a:buNone/>
            </a:pPr>
            <a:r>
              <a:rPr lang="en-US" sz="1600" b="1" dirty="0">
                <a:solidFill>
                  <a:srgbClr val="CBEFF7"/>
                </a:solidFill>
              </a:rPr>
              <a:t>administrator</a:t>
            </a:r>
            <a:endParaRPr lang="en-US" sz="1600" dirty="0"/>
          </a:p>
        </p:txBody>
      </p:sp>
      <p:sp>
        <p:nvSpPr>
          <p:cNvPr id="9" name="Text 7"/>
          <p:cNvSpPr/>
          <p:nvPr/>
        </p:nvSpPr>
        <p:spPr>
          <a:xfrm>
            <a:off x="3456432" y="1716263"/>
            <a:ext cx="914400"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 I want  to</a:t>
            </a:r>
            <a:endParaRPr lang="en-US" sz="1600" dirty="0"/>
          </a:p>
        </p:txBody>
      </p:sp>
      <p:sp>
        <p:nvSpPr>
          <p:cNvPr id="10" name="Text 8"/>
          <p:cNvSpPr/>
          <p:nvPr/>
        </p:nvSpPr>
        <p:spPr>
          <a:xfrm>
            <a:off x="4400860" y="1728539"/>
            <a:ext cx="4740544" cy="292608"/>
          </a:xfrm>
          <a:prstGeom prst="rect">
            <a:avLst/>
          </a:prstGeom>
          <a:noFill/>
          <a:ln/>
        </p:spPr>
        <p:txBody>
          <a:bodyPr wrap="square" lIns="0" tIns="0" rIns="0" bIns="0" rtlCol="0" anchor="ctr">
            <a:noAutofit/>
          </a:bodyPr>
          <a:lstStyle/>
          <a:p>
            <a:pPr marL="0" indent="0">
              <a:buNone/>
            </a:pPr>
            <a:r>
              <a:rPr lang="en-US" sz="1600" b="1" dirty="0">
                <a:solidFill>
                  <a:srgbClr val="FFD9A6"/>
                </a:solidFill>
              </a:rPr>
              <a:t>assign or change the maintenance team member</a:t>
            </a:r>
            <a:endParaRPr lang="en-US" sz="1600" dirty="0"/>
          </a:p>
        </p:txBody>
      </p:sp>
      <p:sp>
        <p:nvSpPr>
          <p:cNvPr id="11" name="Text 9"/>
          <p:cNvSpPr/>
          <p:nvPr/>
        </p:nvSpPr>
        <p:spPr>
          <a:xfrm>
            <a:off x="8919983" y="1726034"/>
            <a:ext cx="658368"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 so that </a:t>
            </a:r>
            <a:endParaRPr lang="en-US" sz="1600" dirty="0"/>
          </a:p>
        </p:txBody>
      </p:sp>
      <p:sp>
        <p:nvSpPr>
          <p:cNvPr id="12" name="Text 10"/>
          <p:cNvSpPr/>
          <p:nvPr/>
        </p:nvSpPr>
        <p:spPr>
          <a:xfrm>
            <a:off x="9642248" y="1723344"/>
            <a:ext cx="2880360" cy="311219"/>
          </a:xfrm>
          <a:prstGeom prst="rect">
            <a:avLst/>
          </a:prstGeom>
          <a:noFill/>
          <a:ln/>
        </p:spPr>
        <p:txBody>
          <a:bodyPr wrap="square" lIns="0" tIns="0" rIns="0" bIns="0" rtlCol="0" anchor="ctr">
            <a:normAutofit/>
          </a:bodyPr>
          <a:lstStyle/>
          <a:p>
            <a:pPr marL="0" indent="0">
              <a:buNone/>
            </a:pPr>
            <a:r>
              <a:rPr lang="en-US" sz="1600" b="1" dirty="0">
                <a:solidFill>
                  <a:srgbClr val="D5CCFF"/>
                </a:solidFill>
              </a:rPr>
              <a:t>the work </a:t>
            </a:r>
            <a:endParaRPr lang="en-US" sz="1600" dirty="0"/>
          </a:p>
        </p:txBody>
      </p:sp>
      <p:sp>
        <p:nvSpPr>
          <p:cNvPr id="13" name="Shape 11"/>
          <p:cNvSpPr/>
          <p:nvPr/>
        </p:nvSpPr>
        <p:spPr>
          <a:xfrm>
            <a:off x="566928" y="2724912"/>
            <a:ext cx="10991088" cy="1170432"/>
          </a:xfrm>
          <a:prstGeom prst="roundRect">
            <a:avLst>
              <a:gd name="adj" fmla="val 6250"/>
            </a:avLst>
          </a:prstGeom>
          <a:solidFill>
            <a:srgbClr val="121A2B"/>
          </a:solidFill>
          <a:ln w="12700">
            <a:solidFill>
              <a:srgbClr val="273650"/>
            </a:solidFill>
            <a:prstDash val="solid"/>
          </a:ln>
        </p:spPr>
      </p:sp>
      <p:sp>
        <p:nvSpPr>
          <p:cNvPr id="16" name="Text 14"/>
          <p:cNvSpPr/>
          <p:nvPr/>
        </p:nvSpPr>
        <p:spPr>
          <a:xfrm>
            <a:off x="1737360" y="3108960"/>
            <a:ext cx="438912"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As a </a:t>
            </a:r>
            <a:endParaRPr lang="en-US" sz="1600" dirty="0"/>
          </a:p>
        </p:txBody>
      </p:sp>
      <p:sp>
        <p:nvSpPr>
          <p:cNvPr id="17" name="Text 15"/>
          <p:cNvSpPr/>
          <p:nvPr/>
        </p:nvSpPr>
        <p:spPr>
          <a:xfrm>
            <a:off x="2176272" y="3108960"/>
            <a:ext cx="2679192" cy="292608"/>
          </a:xfrm>
          <a:prstGeom prst="rect">
            <a:avLst/>
          </a:prstGeom>
          <a:noFill/>
          <a:ln/>
        </p:spPr>
        <p:txBody>
          <a:bodyPr wrap="square" lIns="0" tIns="0" rIns="0" bIns="0" rtlCol="0" anchor="ctr">
            <a:noAutofit/>
          </a:bodyPr>
          <a:lstStyle/>
          <a:p>
            <a:pPr marL="0" indent="0">
              <a:buNone/>
            </a:pPr>
            <a:r>
              <a:rPr lang="en-US" sz="1600" b="1" dirty="0">
                <a:solidFill>
                  <a:srgbClr val="CBEFF7"/>
                </a:solidFill>
              </a:rPr>
              <a:t>maintenance team member</a:t>
            </a:r>
            <a:endParaRPr lang="en-US" sz="1600" dirty="0"/>
          </a:p>
        </p:txBody>
      </p:sp>
      <p:sp>
        <p:nvSpPr>
          <p:cNvPr id="18" name="Text 16"/>
          <p:cNvSpPr/>
          <p:nvPr/>
        </p:nvSpPr>
        <p:spPr>
          <a:xfrm>
            <a:off x="4757166" y="3122676"/>
            <a:ext cx="914400"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 I want to</a:t>
            </a:r>
          </a:p>
        </p:txBody>
      </p:sp>
      <p:sp>
        <p:nvSpPr>
          <p:cNvPr id="19" name="Text 17"/>
          <p:cNvSpPr/>
          <p:nvPr/>
        </p:nvSpPr>
        <p:spPr>
          <a:xfrm>
            <a:off x="5671566" y="3134106"/>
            <a:ext cx="4746730" cy="269748"/>
          </a:xfrm>
          <a:prstGeom prst="rect">
            <a:avLst/>
          </a:prstGeom>
          <a:noFill/>
          <a:ln/>
        </p:spPr>
        <p:txBody>
          <a:bodyPr wrap="square" lIns="0" tIns="0" rIns="0" bIns="0" rtlCol="0" anchor="ctr">
            <a:noAutofit/>
          </a:bodyPr>
          <a:lstStyle/>
          <a:p>
            <a:pPr marL="0" indent="0">
              <a:buNone/>
            </a:pPr>
            <a:r>
              <a:rPr lang="en-US" sz="1600" b="1" dirty="0">
                <a:solidFill>
                  <a:srgbClr val="FFD9A6"/>
                </a:solidFill>
              </a:rPr>
              <a:t>update a complaint as In Progress or Resolved</a:t>
            </a:r>
            <a:endParaRPr lang="en-US" sz="1600" dirty="0"/>
          </a:p>
        </p:txBody>
      </p:sp>
      <p:sp>
        <p:nvSpPr>
          <p:cNvPr id="20" name="Text 18"/>
          <p:cNvSpPr/>
          <p:nvPr/>
        </p:nvSpPr>
        <p:spPr>
          <a:xfrm>
            <a:off x="9921590" y="3097470"/>
            <a:ext cx="658368"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 so that </a:t>
            </a:r>
            <a:endParaRPr lang="en-US" sz="1600" dirty="0"/>
          </a:p>
        </p:txBody>
      </p:sp>
      <p:sp>
        <p:nvSpPr>
          <p:cNvPr id="21" name="Text 19"/>
          <p:cNvSpPr/>
          <p:nvPr/>
        </p:nvSpPr>
        <p:spPr>
          <a:xfrm>
            <a:off x="1744126" y="3407439"/>
            <a:ext cx="3746640" cy="321557"/>
          </a:xfrm>
          <a:prstGeom prst="rect">
            <a:avLst/>
          </a:prstGeom>
          <a:noFill/>
          <a:ln/>
        </p:spPr>
        <p:txBody>
          <a:bodyPr wrap="square" lIns="0" tIns="0" rIns="0" bIns="0" rtlCol="0" anchor="ctr">
            <a:noAutofit/>
          </a:bodyPr>
          <a:lstStyle/>
          <a:p>
            <a:pPr marL="0" indent="0">
              <a:buNone/>
            </a:pPr>
            <a:r>
              <a:rPr lang="en-US" sz="1600" b="1" dirty="0">
                <a:solidFill>
                  <a:srgbClr val="D5CCFF"/>
                </a:solidFill>
              </a:rPr>
              <a:t>the reporter knows what is happening</a:t>
            </a:r>
            <a:endParaRPr lang="en-US" sz="1600" dirty="0"/>
          </a:p>
        </p:txBody>
      </p:sp>
      <p:sp>
        <p:nvSpPr>
          <p:cNvPr id="22" name="Shape 20"/>
          <p:cNvSpPr/>
          <p:nvPr/>
        </p:nvSpPr>
        <p:spPr>
          <a:xfrm>
            <a:off x="566928" y="4123944"/>
            <a:ext cx="10991088" cy="1170432"/>
          </a:xfrm>
          <a:prstGeom prst="roundRect">
            <a:avLst>
              <a:gd name="adj" fmla="val 6250"/>
            </a:avLst>
          </a:prstGeom>
          <a:solidFill>
            <a:srgbClr val="121A2B"/>
          </a:solidFill>
          <a:ln w="12700">
            <a:solidFill>
              <a:srgbClr val="273650"/>
            </a:solidFill>
            <a:prstDash val="solid"/>
          </a:ln>
        </p:spPr>
      </p:sp>
      <p:sp>
        <p:nvSpPr>
          <p:cNvPr id="23" name="Shape 21"/>
          <p:cNvSpPr/>
          <p:nvPr/>
        </p:nvSpPr>
        <p:spPr>
          <a:xfrm>
            <a:off x="749808" y="4270248"/>
            <a:ext cx="566928" cy="329184"/>
          </a:xfrm>
          <a:prstGeom prst="roundRect">
            <a:avLst>
              <a:gd name="adj" fmla="val 22222"/>
            </a:avLst>
          </a:prstGeom>
          <a:solidFill>
            <a:srgbClr val="B39DFF"/>
          </a:solidFill>
          <a:ln w="12700">
            <a:solidFill>
              <a:srgbClr val="B39DFF"/>
            </a:solidFill>
            <a:prstDash val="solid"/>
          </a:ln>
        </p:spPr>
      </p:sp>
      <p:sp>
        <p:nvSpPr>
          <p:cNvPr id="24" name="Text 22"/>
          <p:cNvSpPr/>
          <p:nvPr/>
        </p:nvSpPr>
        <p:spPr>
          <a:xfrm>
            <a:off x="859536" y="4325112"/>
            <a:ext cx="34747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US-06</a:t>
            </a:r>
            <a:endParaRPr lang="en-US" sz="1000" dirty="0"/>
          </a:p>
        </p:txBody>
      </p:sp>
      <p:sp>
        <p:nvSpPr>
          <p:cNvPr id="25" name="Text 23"/>
          <p:cNvSpPr/>
          <p:nvPr/>
        </p:nvSpPr>
        <p:spPr>
          <a:xfrm>
            <a:off x="1737360" y="4507992"/>
            <a:ext cx="438912"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As a </a:t>
            </a:r>
            <a:endParaRPr lang="en-US" sz="1600" dirty="0"/>
          </a:p>
        </p:txBody>
      </p:sp>
      <p:sp>
        <p:nvSpPr>
          <p:cNvPr id="26" name="Text 24"/>
          <p:cNvSpPr/>
          <p:nvPr/>
        </p:nvSpPr>
        <p:spPr>
          <a:xfrm>
            <a:off x="2176272" y="4507992"/>
            <a:ext cx="1600200" cy="292608"/>
          </a:xfrm>
          <a:prstGeom prst="rect">
            <a:avLst/>
          </a:prstGeom>
          <a:noFill/>
          <a:ln/>
        </p:spPr>
        <p:txBody>
          <a:bodyPr wrap="square" lIns="0" tIns="0" rIns="0" bIns="0" rtlCol="0" anchor="ctr">
            <a:normAutofit/>
          </a:bodyPr>
          <a:lstStyle/>
          <a:p>
            <a:pPr marL="0" indent="0">
              <a:buNone/>
            </a:pPr>
            <a:r>
              <a:rPr lang="en-US" sz="1600" b="1" dirty="0">
                <a:solidFill>
                  <a:srgbClr val="CBEFF7"/>
                </a:solidFill>
              </a:rPr>
              <a:t>user</a:t>
            </a:r>
            <a:endParaRPr lang="en-US" sz="1600" dirty="0"/>
          </a:p>
        </p:txBody>
      </p:sp>
      <p:sp>
        <p:nvSpPr>
          <p:cNvPr id="27" name="Text 25"/>
          <p:cNvSpPr/>
          <p:nvPr/>
        </p:nvSpPr>
        <p:spPr>
          <a:xfrm>
            <a:off x="2572323" y="4521708"/>
            <a:ext cx="914400"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 I want to </a:t>
            </a:r>
            <a:endParaRPr lang="en-US" sz="1600" dirty="0"/>
          </a:p>
        </p:txBody>
      </p:sp>
      <p:sp>
        <p:nvSpPr>
          <p:cNvPr id="28" name="Text 26"/>
          <p:cNvSpPr/>
          <p:nvPr/>
        </p:nvSpPr>
        <p:spPr>
          <a:xfrm>
            <a:off x="3456432" y="4514850"/>
            <a:ext cx="4160520" cy="292608"/>
          </a:xfrm>
          <a:prstGeom prst="rect">
            <a:avLst/>
          </a:prstGeom>
          <a:noFill/>
          <a:ln/>
        </p:spPr>
        <p:txBody>
          <a:bodyPr wrap="square" lIns="0" tIns="0" rIns="0" bIns="0" rtlCol="0" anchor="ctr">
            <a:normAutofit/>
          </a:bodyPr>
          <a:lstStyle/>
          <a:p>
            <a:pPr marL="0" indent="0">
              <a:buNone/>
            </a:pPr>
            <a:r>
              <a:rPr lang="en-US" sz="1600" b="1" dirty="0">
                <a:solidFill>
                  <a:srgbClr val="FFD9A6"/>
                </a:solidFill>
              </a:rPr>
              <a:t>receive a status notification</a:t>
            </a:r>
            <a:endParaRPr lang="en-US" sz="1600" dirty="0"/>
          </a:p>
        </p:txBody>
      </p:sp>
      <p:sp>
        <p:nvSpPr>
          <p:cNvPr id="29" name="Text 27"/>
          <p:cNvSpPr/>
          <p:nvPr/>
        </p:nvSpPr>
        <p:spPr>
          <a:xfrm>
            <a:off x="6035040" y="4521708"/>
            <a:ext cx="658368" cy="292608"/>
          </a:xfrm>
          <a:prstGeom prst="rect">
            <a:avLst/>
          </a:prstGeom>
          <a:noFill/>
          <a:ln/>
        </p:spPr>
        <p:txBody>
          <a:bodyPr wrap="square" lIns="0" tIns="0" rIns="0" bIns="0" rtlCol="0" anchor="ctr">
            <a:normAutofit/>
          </a:bodyPr>
          <a:lstStyle/>
          <a:p>
            <a:pPr marL="0" indent="0">
              <a:buNone/>
            </a:pPr>
            <a:r>
              <a:rPr lang="en-US" sz="1600" dirty="0">
                <a:solidFill>
                  <a:srgbClr val="AAB6CA"/>
                </a:solidFill>
              </a:rPr>
              <a:t> so that </a:t>
            </a:r>
            <a:endParaRPr lang="en-US" sz="1600" dirty="0"/>
          </a:p>
        </p:txBody>
      </p:sp>
      <p:sp>
        <p:nvSpPr>
          <p:cNvPr id="30" name="Text 28"/>
          <p:cNvSpPr/>
          <p:nvPr/>
        </p:nvSpPr>
        <p:spPr>
          <a:xfrm>
            <a:off x="6739316" y="4528566"/>
            <a:ext cx="3840641" cy="272034"/>
          </a:xfrm>
          <a:prstGeom prst="rect">
            <a:avLst/>
          </a:prstGeom>
          <a:noFill/>
          <a:ln/>
        </p:spPr>
        <p:txBody>
          <a:bodyPr wrap="square" lIns="0" tIns="0" rIns="0" bIns="0" rtlCol="0" anchor="ctr">
            <a:noAutofit/>
          </a:bodyPr>
          <a:lstStyle/>
          <a:p>
            <a:pPr marL="0" indent="0">
              <a:buNone/>
            </a:pPr>
            <a:r>
              <a:rPr lang="en-US" sz="1600" b="1" dirty="0">
                <a:solidFill>
                  <a:srgbClr val="D5CCFF"/>
                </a:solidFill>
              </a:rPr>
              <a:t>I do not need to keep checking manually</a:t>
            </a:r>
            <a:endParaRPr lang="en-US" sz="1600" dirty="0"/>
          </a:p>
        </p:txBody>
      </p:sp>
      <p:sp>
        <p:nvSpPr>
          <p:cNvPr id="34"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11</a:t>
            </a:fld>
            <a:endParaRPr lang="en-US"/>
          </a:p>
        </p:txBody>
      </p:sp>
      <p:sp>
        <p:nvSpPr>
          <p:cNvPr id="36" name="Text 32">
            <a:extLst>
              <a:ext uri="{FF2B5EF4-FFF2-40B4-BE49-F238E27FC236}">
                <a16:creationId xmlns:a16="http://schemas.microsoft.com/office/drawing/2014/main" id="{CF6315AF-91D0-7BDB-FB31-8221BEBD91E1}"/>
              </a:ext>
            </a:extLst>
          </p:cNvPr>
          <p:cNvSpPr/>
          <p:nvPr/>
        </p:nvSpPr>
        <p:spPr>
          <a:xfrm>
            <a:off x="621792" y="5687568"/>
            <a:ext cx="914400" cy="182880"/>
          </a:xfrm>
          <a:prstGeom prst="rect">
            <a:avLst/>
          </a:prstGeom>
          <a:noFill/>
          <a:ln/>
        </p:spPr>
        <p:txBody>
          <a:bodyPr wrap="square" lIns="0" tIns="0" rIns="0" bIns="0" rtlCol="0" anchor="ctr"/>
          <a:lstStyle/>
          <a:p>
            <a:pPr marL="0" indent="0">
              <a:buNone/>
            </a:pPr>
            <a:r>
              <a:rPr lang="en-US" sz="900" b="1" dirty="0">
                <a:solidFill>
                  <a:srgbClr val="AAB6CA"/>
                </a:solidFill>
              </a:rPr>
              <a:t>COLOR KEY</a:t>
            </a:r>
            <a:endParaRPr lang="en-US" sz="900" dirty="0"/>
          </a:p>
        </p:txBody>
      </p:sp>
      <p:sp>
        <p:nvSpPr>
          <p:cNvPr id="40" name="Shape 33">
            <a:extLst>
              <a:ext uri="{FF2B5EF4-FFF2-40B4-BE49-F238E27FC236}">
                <a16:creationId xmlns:a16="http://schemas.microsoft.com/office/drawing/2014/main" id="{1E390473-B85A-AF38-81BB-089F11D6E769}"/>
              </a:ext>
            </a:extLst>
          </p:cNvPr>
          <p:cNvSpPr/>
          <p:nvPr/>
        </p:nvSpPr>
        <p:spPr>
          <a:xfrm>
            <a:off x="1645920" y="5614416"/>
            <a:ext cx="960120" cy="329184"/>
          </a:xfrm>
          <a:prstGeom prst="roundRect">
            <a:avLst>
              <a:gd name="adj" fmla="val 22222"/>
            </a:avLst>
          </a:prstGeom>
          <a:solidFill>
            <a:srgbClr val="CBEFF7"/>
          </a:solidFill>
          <a:ln w="12700">
            <a:solidFill>
              <a:srgbClr val="CBEFF7"/>
            </a:solidFill>
            <a:prstDash val="solid"/>
          </a:ln>
        </p:spPr>
      </p:sp>
      <p:sp>
        <p:nvSpPr>
          <p:cNvPr id="42" name="Shape 35">
            <a:extLst>
              <a:ext uri="{FF2B5EF4-FFF2-40B4-BE49-F238E27FC236}">
                <a16:creationId xmlns:a16="http://schemas.microsoft.com/office/drawing/2014/main" id="{237D7283-14B8-FB0B-A87E-3EF2D9F02DF6}"/>
              </a:ext>
            </a:extLst>
          </p:cNvPr>
          <p:cNvSpPr/>
          <p:nvPr/>
        </p:nvSpPr>
        <p:spPr>
          <a:xfrm>
            <a:off x="2715768" y="5614416"/>
            <a:ext cx="960120" cy="329184"/>
          </a:xfrm>
          <a:prstGeom prst="roundRect">
            <a:avLst>
              <a:gd name="adj" fmla="val 22222"/>
            </a:avLst>
          </a:prstGeom>
          <a:solidFill>
            <a:srgbClr val="FFD9A6"/>
          </a:solidFill>
          <a:ln w="12700">
            <a:solidFill>
              <a:srgbClr val="FFD9A6"/>
            </a:solidFill>
            <a:prstDash val="solid"/>
          </a:ln>
        </p:spPr>
      </p:sp>
      <p:sp>
        <p:nvSpPr>
          <p:cNvPr id="44" name="Shape 37">
            <a:extLst>
              <a:ext uri="{FF2B5EF4-FFF2-40B4-BE49-F238E27FC236}">
                <a16:creationId xmlns:a16="http://schemas.microsoft.com/office/drawing/2014/main" id="{322AAD4A-1F96-11BF-3CD2-6AD9760F8458}"/>
              </a:ext>
            </a:extLst>
          </p:cNvPr>
          <p:cNvSpPr/>
          <p:nvPr/>
        </p:nvSpPr>
        <p:spPr>
          <a:xfrm>
            <a:off x="3803904" y="5614416"/>
            <a:ext cx="1051560" cy="329184"/>
          </a:xfrm>
          <a:prstGeom prst="roundRect">
            <a:avLst>
              <a:gd name="adj" fmla="val 22222"/>
            </a:avLst>
          </a:prstGeom>
          <a:solidFill>
            <a:srgbClr val="D5CCFF"/>
          </a:solidFill>
          <a:ln w="12700">
            <a:solidFill>
              <a:srgbClr val="D5CCFF"/>
            </a:solidFill>
            <a:prstDash val="solid"/>
          </a:ln>
        </p:spPr>
      </p:sp>
      <p:sp>
        <p:nvSpPr>
          <p:cNvPr id="46" name="Text 34">
            <a:extLst>
              <a:ext uri="{FF2B5EF4-FFF2-40B4-BE49-F238E27FC236}">
                <a16:creationId xmlns:a16="http://schemas.microsoft.com/office/drawing/2014/main" id="{4223B910-793C-E7AC-F972-F6F4307FBF3B}"/>
              </a:ext>
            </a:extLst>
          </p:cNvPr>
          <p:cNvSpPr/>
          <p:nvPr/>
        </p:nvSpPr>
        <p:spPr>
          <a:xfrm>
            <a:off x="1737360" y="5669280"/>
            <a:ext cx="74066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ROLE</a:t>
            </a:r>
            <a:endParaRPr lang="en-US" sz="1000" dirty="0"/>
          </a:p>
        </p:txBody>
      </p:sp>
      <p:sp>
        <p:nvSpPr>
          <p:cNvPr id="48" name="Text 36">
            <a:extLst>
              <a:ext uri="{FF2B5EF4-FFF2-40B4-BE49-F238E27FC236}">
                <a16:creationId xmlns:a16="http://schemas.microsoft.com/office/drawing/2014/main" id="{304A52EC-7467-D5BD-FC36-16DD9D3DFA77}"/>
              </a:ext>
            </a:extLst>
          </p:cNvPr>
          <p:cNvSpPr/>
          <p:nvPr/>
        </p:nvSpPr>
        <p:spPr>
          <a:xfrm>
            <a:off x="2825496" y="5669280"/>
            <a:ext cx="74066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GOAL</a:t>
            </a:r>
            <a:endParaRPr lang="en-US" sz="1000" dirty="0"/>
          </a:p>
        </p:txBody>
      </p:sp>
      <p:sp>
        <p:nvSpPr>
          <p:cNvPr id="50" name="Text 38">
            <a:extLst>
              <a:ext uri="{FF2B5EF4-FFF2-40B4-BE49-F238E27FC236}">
                <a16:creationId xmlns:a16="http://schemas.microsoft.com/office/drawing/2014/main" id="{31FD611E-9DC1-0A6D-12D7-8F336D2EA9D9}"/>
              </a:ext>
            </a:extLst>
          </p:cNvPr>
          <p:cNvSpPr/>
          <p:nvPr/>
        </p:nvSpPr>
        <p:spPr>
          <a:xfrm>
            <a:off x="3913632" y="5669280"/>
            <a:ext cx="83210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BENEFIT</a:t>
            </a:r>
            <a:endParaRPr lang="en-US" sz="1000" dirty="0"/>
          </a:p>
        </p:txBody>
      </p:sp>
      <p:pic>
        <p:nvPicPr>
          <p:cNvPr id="53" name="Picture 52">
            <a:extLst>
              <a:ext uri="{FF2B5EF4-FFF2-40B4-BE49-F238E27FC236}">
                <a16:creationId xmlns:a16="http://schemas.microsoft.com/office/drawing/2014/main" id="{9451AE4C-3BC9-38A0-46D6-5C14380C516C}"/>
              </a:ext>
            </a:extLst>
          </p:cNvPr>
          <p:cNvPicPr>
            <a:picLocks noChangeAspect="1"/>
          </p:cNvPicPr>
          <p:nvPr/>
        </p:nvPicPr>
        <p:blipFill>
          <a:blip r:embed="rId3"/>
          <a:stretch>
            <a:fillRect/>
          </a:stretch>
        </p:blipFill>
        <p:spPr>
          <a:xfrm>
            <a:off x="1620923" y="1985790"/>
            <a:ext cx="1865222" cy="426685"/>
          </a:xfrm>
          <a:prstGeom prst="rect">
            <a:avLst/>
          </a:prstGeom>
        </p:spPr>
      </p:pic>
      <p:sp>
        <p:nvSpPr>
          <p:cNvPr id="55" name="Shape 3">
            <a:extLst>
              <a:ext uri="{FF2B5EF4-FFF2-40B4-BE49-F238E27FC236}">
                <a16:creationId xmlns:a16="http://schemas.microsoft.com/office/drawing/2014/main" id="{08B1AE67-6C18-6067-5DC4-7F52DCAA49C2}"/>
              </a:ext>
            </a:extLst>
          </p:cNvPr>
          <p:cNvSpPr/>
          <p:nvPr/>
        </p:nvSpPr>
        <p:spPr>
          <a:xfrm>
            <a:off x="762381" y="2856971"/>
            <a:ext cx="566928" cy="329184"/>
          </a:xfrm>
          <a:prstGeom prst="roundRect">
            <a:avLst>
              <a:gd name="adj" fmla="val 22222"/>
            </a:avLst>
          </a:prstGeom>
          <a:solidFill>
            <a:srgbClr val="FFB35C"/>
          </a:solidFill>
          <a:ln w="12700">
            <a:solidFill>
              <a:srgbClr val="FFB35C"/>
            </a:solidFill>
            <a:prstDash val="solid"/>
          </a:ln>
        </p:spPr>
      </p:sp>
      <p:sp>
        <p:nvSpPr>
          <p:cNvPr id="57" name="Text 13">
            <a:extLst>
              <a:ext uri="{FF2B5EF4-FFF2-40B4-BE49-F238E27FC236}">
                <a16:creationId xmlns:a16="http://schemas.microsoft.com/office/drawing/2014/main" id="{2FA11FC7-2A08-1D9E-DFC7-D12A71C4E670}"/>
              </a:ext>
            </a:extLst>
          </p:cNvPr>
          <p:cNvSpPr/>
          <p:nvPr/>
        </p:nvSpPr>
        <p:spPr>
          <a:xfrm>
            <a:off x="859536" y="2926080"/>
            <a:ext cx="34747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US-05</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04  •  SCRUM BOARD</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Scrum Board</a:t>
            </a:r>
            <a:endParaRPr lang="en-US" sz="2700" dirty="0"/>
          </a:p>
        </p:txBody>
      </p:sp>
      <p:sp>
        <p:nvSpPr>
          <p:cNvPr id="4" name="Shape 2"/>
          <p:cNvSpPr/>
          <p:nvPr/>
        </p:nvSpPr>
        <p:spPr>
          <a:xfrm>
            <a:off x="566928" y="1298448"/>
            <a:ext cx="3456432" cy="4434840"/>
          </a:xfrm>
          <a:prstGeom prst="roundRect">
            <a:avLst>
              <a:gd name="adj" fmla="val 2381"/>
            </a:avLst>
          </a:prstGeom>
          <a:solidFill>
            <a:srgbClr val="121A2B"/>
          </a:solidFill>
          <a:ln w="12700">
            <a:solidFill>
              <a:srgbClr val="273650"/>
            </a:solidFill>
            <a:prstDash val="solid"/>
          </a:ln>
        </p:spPr>
      </p:sp>
      <p:sp>
        <p:nvSpPr>
          <p:cNvPr id="5" name="Shape 3"/>
          <p:cNvSpPr/>
          <p:nvPr/>
        </p:nvSpPr>
        <p:spPr>
          <a:xfrm>
            <a:off x="566928" y="1298448"/>
            <a:ext cx="3456432" cy="512064"/>
          </a:xfrm>
          <a:prstGeom prst="rect">
            <a:avLst/>
          </a:prstGeom>
          <a:solidFill>
            <a:srgbClr val="FF6B7A"/>
          </a:solidFill>
          <a:ln w="12700">
            <a:solidFill>
              <a:srgbClr val="FF6B7A"/>
            </a:solidFill>
            <a:prstDash val="solid"/>
          </a:ln>
        </p:spPr>
      </p:sp>
      <p:sp>
        <p:nvSpPr>
          <p:cNvPr id="6" name="Text 4"/>
          <p:cNvSpPr/>
          <p:nvPr/>
        </p:nvSpPr>
        <p:spPr>
          <a:xfrm>
            <a:off x="731520" y="1453896"/>
            <a:ext cx="3108960" cy="219456"/>
          </a:xfrm>
          <a:prstGeom prst="rect">
            <a:avLst/>
          </a:prstGeom>
          <a:noFill/>
          <a:ln/>
        </p:spPr>
        <p:txBody>
          <a:bodyPr wrap="square" lIns="0" tIns="0" rIns="0" bIns="0" rtlCol="0" anchor="ctr"/>
          <a:lstStyle/>
          <a:p>
            <a:pPr marL="0" indent="0" algn="ctr">
              <a:buNone/>
            </a:pPr>
            <a:r>
              <a:rPr lang="en-US" sz="1200" b="1" dirty="0">
                <a:solidFill>
                  <a:srgbClr val="0B1020"/>
                </a:solidFill>
              </a:rPr>
              <a:t>TO DO</a:t>
            </a:r>
            <a:endParaRPr lang="en-US" sz="1200" dirty="0"/>
          </a:p>
        </p:txBody>
      </p:sp>
      <p:sp>
        <p:nvSpPr>
          <p:cNvPr id="7" name="Shape 5"/>
          <p:cNvSpPr/>
          <p:nvPr/>
        </p:nvSpPr>
        <p:spPr>
          <a:xfrm>
            <a:off x="4297680" y="1298448"/>
            <a:ext cx="3456432" cy="4434840"/>
          </a:xfrm>
          <a:prstGeom prst="roundRect">
            <a:avLst>
              <a:gd name="adj" fmla="val 2381"/>
            </a:avLst>
          </a:prstGeom>
          <a:solidFill>
            <a:srgbClr val="121A2B"/>
          </a:solidFill>
          <a:ln w="12700">
            <a:solidFill>
              <a:srgbClr val="273650"/>
            </a:solidFill>
            <a:prstDash val="solid"/>
          </a:ln>
        </p:spPr>
      </p:sp>
      <p:sp>
        <p:nvSpPr>
          <p:cNvPr id="8" name="Shape 6"/>
          <p:cNvSpPr/>
          <p:nvPr/>
        </p:nvSpPr>
        <p:spPr>
          <a:xfrm>
            <a:off x="4297680" y="1298448"/>
            <a:ext cx="3456432" cy="512064"/>
          </a:xfrm>
          <a:prstGeom prst="rect">
            <a:avLst/>
          </a:prstGeom>
          <a:solidFill>
            <a:srgbClr val="FFB35C"/>
          </a:solidFill>
          <a:ln w="12700">
            <a:solidFill>
              <a:srgbClr val="FFB35C"/>
            </a:solidFill>
            <a:prstDash val="solid"/>
          </a:ln>
        </p:spPr>
      </p:sp>
      <p:sp>
        <p:nvSpPr>
          <p:cNvPr id="9" name="Text 7"/>
          <p:cNvSpPr/>
          <p:nvPr/>
        </p:nvSpPr>
        <p:spPr>
          <a:xfrm>
            <a:off x="4462272" y="1453896"/>
            <a:ext cx="3108960" cy="219456"/>
          </a:xfrm>
          <a:prstGeom prst="rect">
            <a:avLst/>
          </a:prstGeom>
          <a:noFill/>
          <a:ln/>
        </p:spPr>
        <p:txBody>
          <a:bodyPr wrap="square" lIns="0" tIns="0" rIns="0" bIns="0" rtlCol="0" anchor="ctr"/>
          <a:lstStyle/>
          <a:p>
            <a:pPr marL="0" indent="0" algn="ctr">
              <a:buNone/>
            </a:pPr>
            <a:r>
              <a:rPr lang="en-US" sz="1200" b="1" dirty="0">
                <a:solidFill>
                  <a:srgbClr val="0B1020"/>
                </a:solidFill>
              </a:rPr>
              <a:t>IN PROGRESS</a:t>
            </a:r>
            <a:endParaRPr lang="en-US" sz="1200" dirty="0"/>
          </a:p>
        </p:txBody>
      </p:sp>
      <p:sp>
        <p:nvSpPr>
          <p:cNvPr id="10" name="Shape 8"/>
          <p:cNvSpPr/>
          <p:nvPr/>
        </p:nvSpPr>
        <p:spPr>
          <a:xfrm>
            <a:off x="8028432" y="1298448"/>
            <a:ext cx="3456432" cy="4434840"/>
          </a:xfrm>
          <a:prstGeom prst="roundRect">
            <a:avLst>
              <a:gd name="adj" fmla="val 2381"/>
            </a:avLst>
          </a:prstGeom>
          <a:solidFill>
            <a:srgbClr val="121A2B"/>
          </a:solidFill>
          <a:ln w="12700">
            <a:solidFill>
              <a:srgbClr val="273650"/>
            </a:solidFill>
            <a:prstDash val="solid"/>
          </a:ln>
        </p:spPr>
      </p:sp>
      <p:sp>
        <p:nvSpPr>
          <p:cNvPr id="11" name="Shape 9"/>
          <p:cNvSpPr/>
          <p:nvPr/>
        </p:nvSpPr>
        <p:spPr>
          <a:xfrm>
            <a:off x="8028432" y="1298448"/>
            <a:ext cx="3456432" cy="512064"/>
          </a:xfrm>
          <a:prstGeom prst="rect">
            <a:avLst/>
          </a:prstGeom>
          <a:solidFill>
            <a:srgbClr val="24D1B4"/>
          </a:solidFill>
          <a:ln w="12700">
            <a:solidFill>
              <a:srgbClr val="24D1B4"/>
            </a:solidFill>
            <a:prstDash val="solid"/>
          </a:ln>
        </p:spPr>
      </p:sp>
      <p:sp>
        <p:nvSpPr>
          <p:cNvPr id="12" name="Text 10"/>
          <p:cNvSpPr/>
          <p:nvPr/>
        </p:nvSpPr>
        <p:spPr>
          <a:xfrm>
            <a:off x="8193024" y="1453896"/>
            <a:ext cx="3108960" cy="219456"/>
          </a:xfrm>
          <a:prstGeom prst="rect">
            <a:avLst/>
          </a:prstGeom>
          <a:noFill/>
          <a:ln/>
        </p:spPr>
        <p:txBody>
          <a:bodyPr wrap="square" lIns="0" tIns="0" rIns="0" bIns="0" rtlCol="0" anchor="ctr"/>
          <a:lstStyle/>
          <a:p>
            <a:pPr marL="0" indent="0" algn="ctr">
              <a:buNone/>
            </a:pPr>
            <a:r>
              <a:rPr lang="en-US" sz="1200" b="1" dirty="0">
                <a:solidFill>
                  <a:srgbClr val="0B1020"/>
                </a:solidFill>
              </a:rPr>
              <a:t>DONE</a:t>
            </a:r>
            <a:endParaRPr lang="en-US" sz="1200" dirty="0"/>
          </a:p>
        </p:txBody>
      </p:sp>
      <p:sp>
        <p:nvSpPr>
          <p:cNvPr id="13" name="Shape 11"/>
          <p:cNvSpPr/>
          <p:nvPr/>
        </p:nvSpPr>
        <p:spPr>
          <a:xfrm>
            <a:off x="795528" y="2075688"/>
            <a:ext cx="2971800" cy="841248"/>
          </a:xfrm>
          <a:prstGeom prst="roundRect">
            <a:avLst>
              <a:gd name="adj" fmla="val 6522"/>
            </a:avLst>
          </a:prstGeom>
          <a:solidFill>
            <a:srgbClr val="162239"/>
          </a:solidFill>
          <a:ln w="12700">
            <a:solidFill>
              <a:srgbClr val="273650"/>
            </a:solidFill>
            <a:prstDash val="solid"/>
          </a:ln>
        </p:spPr>
      </p:sp>
      <p:sp>
        <p:nvSpPr>
          <p:cNvPr id="14" name="Shape 12"/>
          <p:cNvSpPr/>
          <p:nvPr/>
        </p:nvSpPr>
        <p:spPr>
          <a:xfrm>
            <a:off x="905256" y="2185416"/>
            <a:ext cx="502920" cy="329184"/>
          </a:xfrm>
          <a:prstGeom prst="roundRect">
            <a:avLst>
              <a:gd name="adj" fmla="val 22222"/>
            </a:avLst>
          </a:prstGeom>
          <a:solidFill>
            <a:srgbClr val="B39DFF"/>
          </a:solidFill>
          <a:ln w="12700">
            <a:solidFill>
              <a:srgbClr val="B39DFF"/>
            </a:solidFill>
            <a:prstDash val="solid"/>
          </a:ln>
        </p:spPr>
      </p:sp>
      <p:sp>
        <p:nvSpPr>
          <p:cNvPr id="15" name="Text 13"/>
          <p:cNvSpPr/>
          <p:nvPr/>
        </p:nvSpPr>
        <p:spPr>
          <a:xfrm>
            <a:off x="1014984" y="2240280"/>
            <a:ext cx="28346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US-06</a:t>
            </a:r>
            <a:endParaRPr lang="en-US" sz="1000" dirty="0"/>
          </a:p>
        </p:txBody>
      </p:sp>
      <p:sp>
        <p:nvSpPr>
          <p:cNvPr id="16" name="Text 14"/>
          <p:cNvSpPr/>
          <p:nvPr/>
        </p:nvSpPr>
        <p:spPr>
          <a:xfrm>
            <a:off x="1545336" y="2185416"/>
            <a:ext cx="1993392" cy="201168"/>
          </a:xfrm>
          <a:prstGeom prst="rect">
            <a:avLst/>
          </a:prstGeom>
          <a:noFill/>
          <a:ln/>
        </p:spPr>
        <p:txBody>
          <a:bodyPr wrap="square" lIns="0" tIns="0" rIns="0" bIns="0" rtlCol="0" anchor="ctr">
            <a:normAutofit/>
          </a:bodyPr>
          <a:lstStyle/>
          <a:p>
            <a:pPr marL="0" indent="0">
              <a:buNone/>
            </a:pPr>
            <a:r>
              <a:rPr lang="en-US" sz="1150" b="1" dirty="0">
                <a:solidFill>
                  <a:srgbClr val="F5F7FB"/>
                </a:solidFill>
              </a:rPr>
              <a:t>Notifications</a:t>
            </a:r>
            <a:endParaRPr lang="en-US" sz="1150" dirty="0"/>
          </a:p>
        </p:txBody>
      </p:sp>
      <p:sp>
        <p:nvSpPr>
          <p:cNvPr id="17" name="Text 15"/>
          <p:cNvSpPr/>
          <p:nvPr/>
        </p:nvSpPr>
        <p:spPr>
          <a:xfrm>
            <a:off x="1545336" y="2468880"/>
            <a:ext cx="1993392" cy="256032"/>
          </a:xfrm>
          <a:prstGeom prst="rect">
            <a:avLst/>
          </a:prstGeom>
          <a:noFill/>
          <a:ln/>
        </p:spPr>
        <p:txBody>
          <a:bodyPr wrap="square" lIns="0" tIns="0" rIns="0" bIns="0" rtlCol="0" anchor="ctr">
            <a:normAutofit/>
          </a:bodyPr>
          <a:lstStyle/>
          <a:p>
            <a:pPr marL="0" indent="0">
              <a:buNone/>
            </a:pPr>
            <a:r>
              <a:rPr lang="en-US" sz="900" dirty="0">
                <a:solidFill>
                  <a:srgbClr val="AAB6CA"/>
                </a:solidFill>
              </a:rPr>
              <a:t>Trigger on status change</a:t>
            </a:r>
            <a:endParaRPr lang="en-US" sz="900" dirty="0"/>
          </a:p>
        </p:txBody>
      </p:sp>
      <p:sp>
        <p:nvSpPr>
          <p:cNvPr id="28" name="Shape 26"/>
          <p:cNvSpPr/>
          <p:nvPr/>
        </p:nvSpPr>
        <p:spPr>
          <a:xfrm>
            <a:off x="4526280" y="2075688"/>
            <a:ext cx="2971800" cy="841248"/>
          </a:xfrm>
          <a:prstGeom prst="roundRect">
            <a:avLst>
              <a:gd name="adj" fmla="val 6522"/>
            </a:avLst>
          </a:prstGeom>
          <a:solidFill>
            <a:srgbClr val="162239"/>
          </a:solidFill>
          <a:ln w="12700">
            <a:solidFill>
              <a:srgbClr val="273650"/>
            </a:solidFill>
            <a:prstDash val="solid"/>
          </a:ln>
        </p:spPr>
      </p:sp>
      <p:sp>
        <p:nvSpPr>
          <p:cNvPr id="29" name="Shape 27"/>
          <p:cNvSpPr/>
          <p:nvPr/>
        </p:nvSpPr>
        <p:spPr>
          <a:xfrm>
            <a:off x="4636008" y="2185416"/>
            <a:ext cx="502920" cy="329184"/>
          </a:xfrm>
          <a:prstGeom prst="roundRect">
            <a:avLst>
              <a:gd name="adj" fmla="val 22222"/>
            </a:avLst>
          </a:prstGeom>
          <a:solidFill>
            <a:srgbClr val="FFB35C"/>
          </a:solidFill>
          <a:ln w="12700">
            <a:solidFill>
              <a:srgbClr val="FFB35C"/>
            </a:solidFill>
            <a:prstDash val="solid"/>
          </a:ln>
        </p:spPr>
      </p:sp>
      <p:sp>
        <p:nvSpPr>
          <p:cNvPr id="30" name="Text 28"/>
          <p:cNvSpPr/>
          <p:nvPr/>
        </p:nvSpPr>
        <p:spPr>
          <a:xfrm>
            <a:off x="4745736" y="2240280"/>
            <a:ext cx="283464" cy="182880"/>
          </a:xfrm>
          <a:prstGeom prst="rect">
            <a:avLst/>
          </a:prstGeom>
          <a:noFill/>
          <a:ln/>
        </p:spPr>
        <p:txBody>
          <a:bodyPr wrap="square" lIns="0" tIns="0" rIns="0" bIns="0" rtlCol="0" anchor="ctr">
            <a:noAutofit/>
          </a:bodyPr>
          <a:lstStyle/>
          <a:p>
            <a:pPr marL="0" indent="0" algn="ctr">
              <a:buNone/>
            </a:pPr>
            <a:r>
              <a:rPr lang="en-US" sz="1000" b="1" dirty="0">
                <a:solidFill>
                  <a:srgbClr val="0B1020"/>
                </a:solidFill>
              </a:rPr>
              <a:t>US-05</a:t>
            </a:r>
            <a:endParaRPr lang="en-US" sz="1000" dirty="0"/>
          </a:p>
        </p:txBody>
      </p:sp>
      <p:sp>
        <p:nvSpPr>
          <p:cNvPr id="31" name="Text 29"/>
          <p:cNvSpPr/>
          <p:nvPr/>
        </p:nvSpPr>
        <p:spPr>
          <a:xfrm>
            <a:off x="5276088" y="2185416"/>
            <a:ext cx="1993392" cy="201168"/>
          </a:xfrm>
          <a:prstGeom prst="rect">
            <a:avLst/>
          </a:prstGeom>
          <a:noFill/>
          <a:ln/>
        </p:spPr>
        <p:txBody>
          <a:bodyPr wrap="square" lIns="0" tIns="0" rIns="0" bIns="0" rtlCol="0" anchor="ctr">
            <a:normAutofit/>
          </a:bodyPr>
          <a:lstStyle/>
          <a:p>
            <a:pPr marL="0" indent="0">
              <a:buNone/>
            </a:pPr>
            <a:r>
              <a:rPr lang="en-US" sz="1150" b="1" dirty="0">
                <a:solidFill>
                  <a:srgbClr val="F5F7FB"/>
                </a:solidFill>
              </a:rPr>
              <a:t>Update Status</a:t>
            </a:r>
            <a:endParaRPr lang="en-US" sz="1150" dirty="0"/>
          </a:p>
        </p:txBody>
      </p:sp>
      <p:sp>
        <p:nvSpPr>
          <p:cNvPr id="32" name="Text 30"/>
          <p:cNvSpPr/>
          <p:nvPr/>
        </p:nvSpPr>
        <p:spPr>
          <a:xfrm>
            <a:off x="5276088" y="2468880"/>
            <a:ext cx="1993392" cy="256032"/>
          </a:xfrm>
          <a:prstGeom prst="rect">
            <a:avLst/>
          </a:prstGeom>
          <a:noFill/>
          <a:ln/>
        </p:spPr>
        <p:txBody>
          <a:bodyPr wrap="square" lIns="0" tIns="0" rIns="0" bIns="0" rtlCol="0" anchor="ctr">
            <a:normAutofit/>
          </a:bodyPr>
          <a:lstStyle/>
          <a:p>
            <a:pPr marL="0" indent="0">
              <a:buNone/>
            </a:pPr>
            <a:r>
              <a:rPr lang="en-US" sz="900" dirty="0">
                <a:solidFill>
                  <a:srgbClr val="AAB6CA"/>
                </a:solidFill>
              </a:rPr>
              <a:t>History + progress view</a:t>
            </a:r>
            <a:endParaRPr lang="en-US" sz="900" dirty="0"/>
          </a:p>
        </p:txBody>
      </p:sp>
      <p:sp>
        <p:nvSpPr>
          <p:cNvPr id="33" name="Shape 31"/>
          <p:cNvSpPr/>
          <p:nvPr/>
        </p:nvSpPr>
        <p:spPr>
          <a:xfrm>
            <a:off x="4526280" y="3090672"/>
            <a:ext cx="2971800" cy="841248"/>
          </a:xfrm>
          <a:prstGeom prst="roundRect">
            <a:avLst>
              <a:gd name="adj" fmla="val 6522"/>
            </a:avLst>
          </a:prstGeom>
          <a:solidFill>
            <a:srgbClr val="162239"/>
          </a:solidFill>
          <a:ln w="12700">
            <a:solidFill>
              <a:srgbClr val="273650"/>
            </a:solidFill>
            <a:prstDash val="solid"/>
          </a:ln>
        </p:spPr>
      </p:sp>
      <p:sp>
        <p:nvSpPr>
          <p:cNvPr id="34" name="Shape 32"/>
          <p:cNvSpPr/>
          <p:nvPr/>
        </p:nvSpPr>
        <p:spPr>
          <a:xfrm>
            <a:off x="4636008" y="3200400"/>
            <a:ext cx="502920" cy="329184"/>
          </a:xfrm>
          <a:prstGeom prst="roundRect">
            <a:avLst>
              <a:gd name="adj" fmla="val 22222"/>
            </a:avLst>
          </a:prstGeom>
          <a:solidFill>
            <a:srgbClr val="FFB35C"/>
          </a:solidFill>
          <a:ln w="12700">
            <a:solidFill>
              <a:srgbClr val="FFB35C"/>
            </a:solidFill>
            <a:prstDash val="solid"/>
          </a:ln>
        </p:spPr>
      </p:sp>
      <p:sp>
        <p:nvSpPr>
          <p:cNvPr id="35" name="Text 33"/>
          <p:cNvSpPr/>
          <p:nvPr/>
        </p:nvSpPr>
        <p:spPr>
          <a:xfrm>
            <a:off x="4745736" y="3255264"/>
            <a:ext cx="283464" cy="182880"/>
          </a:xfrm>
          <a:prstGeom prst="rect">
            <a:avLst/>
          </a:prstGeom>
          <a:noFill/>
          <a:ln/>
        </p:spPr>
        <p:txBody>
          <a:bodyPr wrap="square" lIns="0" tIns="0" rIns="0" bIns="0" rtlCol="0" anchor="ctr">
            <a:noAutofit/>
          </a:bodyPr>
          <a:lstStyle/>
          <a:p>
            <a:pPr marL="0" indent="0" algn="ctr">
              <a:buNone/>
            </a:pPr>
            <a:r>
              <a:rPr lang="en-US" sz="1000" b="1" dirty="0">
                <a:solidFill>
                  <a:srgbClr val="0B1020"/>
                </a:solidFill>
              </a:rPr>
              <a:t>US-04</a:t>
            </a:r>
            <a:endParaRPr lang="en-US" sz="1000" dirty="0"/>
          </a:p>
        </p:txBody>
      </p:sp>
      <p:sp>
        <p:nvSpPr>
          <p:cNvPr id="36" name="Text 34"/>
          <p:cNvSpPr/>
          <p:nvPr/>
        </p:nvSpPr>
        <p:spPr>
          <a:xfrm>
            <a:off x="5276088" y="3200400"/>
            <a:ext cx="1993392" cy="201168"/>
          </a:xfrm>
          <a:prstGeom prst="rect">
            <a:avLst/>
          </a:prstGeom>
          <a:noFill/>
          <a:ln/>
        </p:spPr>
        <p:txBody>
          <a:bodyPr wrap="square" lIns="0" tIns="0" rIns="0" bIns="0" rtlCol="0" anchor="ctr">
            <a:normAutofit/>
          </a:bodyPr>
          <a:lstStyle/>
          <a:p>
            <a:pPr marL="0" indent="0">
              <a:buNone/>
            </a:pPr>
            <a:r>
              <a:rPr lang="en-US" sz="1150" b="1" dirty="0">
                <a:solidFill>
                  <a:srgbClr val="F5F7FB"/>
                </a:solidFill>
              </a:rPr>
              <a:t>Assignment</a:t>
            </a:r>
            <a:endParaRPr lang="en-US" sz="1150" dirty="0"/>
          </a:p>
        </p:txBody>
      </p:sp>
      <p:sp>
        <p:nvSpPr>
          <p:cNvPr id="37" name="Text 35"/>
          <p:cNvSpPr/>
          <p:nvPr/>
        </p:nvSpPr>
        <p:spPr>
          <a:xfrm>
            <a:off x="5276088" y="3483864"/>
            <a:ext cx="1993392" cy="256032"/>
          </a:xfrm>
          <a:prstGeom prst="rect">
            <a:avLst/>
          </a:prstGeom>
          <a:noFill/>
          <a:ln/>
        </p:spPr>
        <p:txBody>
          <a:bodyPr wrap="square" lIns="0" tIns="0" rIns="0" bIns="0" rtlCol="0" anchor="ctr">
            <a:normAutofit/>
          </a:bodyPr>
          <a:lstStyle/>
          <a:p>
            <a:pPr marL="0" indent="0">
              <a:buNone/>
            </a:pPr>
            <a:r>
              <a:rPr lang="en-US" sz="900" dirty="0">
                <a:solidFill>
                  <a:srgbClr val="AAB6CA"/>
                </a:solidFill>
              </a:rPr>
              <a:t>Assignee + contact maintenance team</a:t>
            </a:r>
            <a:endParaRPr lang="en-US" sz="900" dirty="0"/>
          </a:p>
        </p:txBody>
      </p:sp>
      <p:sp>
        <p:nvSpPr>
          <p:cNvPr id="43" name="Shape 41"/>
          <p:cNvSpPr/>
          <p:nvPr/>
        </p:nvSpPr>
        <p:spPr>
          <a:xfrm>
            <a:off x="8257032" y="2075688"/>
            <a:ext cx="2971800" cy="841248"/>
          </a:xfrm>
          <a:prstGeom prst="roundRect">
            <a:avLst>
              <a:gd name="adj" fmla="val 6522"/>
            </a:avLst>
          </a:prstGeom>
          <a:solidFill>
            <a:srgbClr val="162239"/>
          </a:solidFill>
          <a:ln w="12700">
            <a:solidFill>
              <a:srgbClr val="273650"/>
            </a:solidFill>
            <a:prstDash val="solid"/>
          </a:ln>
        </p:spPr>
      </p:sp>
      <p:sp>
        <p:nvSpPr>
          <p:cNvPr id="44" name="Shape 42"/>
          <p:cNvSpPr/>
          <p:nvPr/>
        </p:nvSpPr>
        <p:spPr>
          <a:xfrm>
            <a:off x="8366760" y="2185416"/>
            <a:ext cx="502920" cy="329184"/>
          </a:xfrm>
          <a:prstGeom prst="roundRect">
            <a:avLst>
              <a:gd name="adj" fmla="val 22222"/>
            </a:avLst>
          </a:prstGeom>
          <a:solidFill>
            <a:srgbClr val="24D1B4"/>
          </a:solidFill>
          <a:ln w="12700">
            <a:solidFill>
              <a:srgbClr val="24D1B4"/>
            </a:solidFill>
            <a:prstDash val="solid"/>
          </a:ln>
        </p:spPr>
      </p:sp>
      <p:sp>
        <p:nvSpPr>
          <p:cNvPr id="45" name="Text 43"/>
          <p:cNvSpPr/>
          <p:nvPr/>
        </p:nvSpPr>
        <p:spPr>
          <a:xfrm>
            <a:off x="8476488" y="2240280"/>
            <a:ext cx="28346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US-00</a:t>
            </a:r>
            <a:endParaRPr lang="en-US" sz="1000" dirty="0"/>
          </a:p>
        </p:txBody>
      </p:sp>
      <p:sp>
        <p:nvSpPr>
          <p:cNvPr id="46" name="Text 44"/>
          <p:cNvSpPr/>
          <p:nvPr/>
        </p:nvSpPr>
        <p:spPr>
          <a:xfrm>
            <a:off x="9006840" y="2185416"/>
            <a:ext cx="1993392" cy="201168"/>
          </a:xfrm>
          <a:prstGeom prst="rect">
            <a:avLst/>
          </a:prstGeom>
          <a:noFill/>
          <a:ln/>
        </p:spPr>
        <p:txBody>
          <a:bodyPr wrap="square" lIns="0" tIns="0" rIns="0" bIns="0" rtlCol="0" anchor="ctr">
            <a:normAutofit/>
          </a:bodyPr>
          <a:lstStyle/>
          <a:p>
            <a:pPr marL="0" indent="0">
              <a:buNone/>
            </a:pPr>
            <a:r>
              <a:rPr lang="en-US" sz="1150" b="1" dirty="0">
                <a:solidFill>
                  <a:srgbClr val="F5F7FB"/>
                </a:solidFill>
              </a:rPr>
              <a:t>Login</a:t>
            </a:r>
            <a:endParaRPr lang="en-US" sz="1150" dirty="0"/>
          </a:p>
        </p:txBody>
      </p:sp>
      <p:sp>
        <p:nvSpPr>
          <p:cNvPr id="47" name="Text 45"/>
          <p:cNvSpPr/>
          <p:nvPr/>
        </p:nvSpPr>
        <p:spPr>
          <a:xfrm>
            <a:off x="9006840" y="2468880"/>
            <a:ext cx="1993392" cy="256032"/>
          </a:xfrm>
          <a:prstGeom prst="rect">
            <a:avLst/>
          </a:prstGeom>
          <a:noFill/>
          <a:ln/>
        </p:spPr>
        <p:txBody>
          <a:bodyPr wrap="square" lIns="0" tIns="0" rIns="0" bIns="0" rtlCol="0" anchor="ctr">
            <a:normAutofit/>
          </a:bodyPr>
          <a:lstStyle/>
          <a:p>
            <a:pPr marL="0" indent="0">
              <a:buNone/>
            </a:pPr>
            <a:r>
              <a:rPr lang="en-US" sz="900" dirty="0">
                <a:solidFill>
                  <a:srgbClr val="AAB6CA"/>
                </a:solidFill>
              </a:rPr>
              <a:t>Role-based access</a:t>
            </a:r>
            <a:endParaRPr lang="en-US" sz="900" dirty="0"/>
          </a:p>
        </p:txBody>
      </p:sp>
      <p:sp>
        <p:nvSpPr>
          <p:cNvPr id="48" name="Shape 46"/>
          <p:cNvSpPr/>
          <p:nvPr/>
        </p:nvSpPr>
        <p:spPr>
          <a:xfrm>
            <a:off x="8257032" y="3090672"/>
            <a:ext cx="2971800" cy="841248"/>
          </a:xfrm>
          <a:prstGeom prst="roundRect">
            <a:avLst>
              <a:gd name="adj" fmla="val 6522"/>
            </a:avLst>
          </a:prstGeom>
          <a:solidFill>
            <a:srgbClr val="162239"/>
          </a:solidFill>
          <a:ln w="12700">
            <a:solidFill>
              <a:srgbClr val="273650"/>
            </a:solidFill>
            <a:prstDash val="solid"/>
          </a:ln>
        </p:spPr>
      </p:sp>
      <p:sp>
        <p:nvSpPr>
          <p:cNvPr id="49" name="Shape 47"/>
          <p:cNvSpPr/>
          <p:nvPr/>
        </p:nvSpPr>
        <p:spPr>
          <a:xfrm>
            <a:off x="8366760" y="3200400"/>
            <a:ext cx="502920" cy="329184"/>
          </a:xfrm>
          <a:prstGeom prst="roundRect">
            <a:avLst>
              <a:gd name="adj" fmla="val 22222"/>
            </a:avLst>
          </a:prstGeom>
          <a:solidFill>
            <a:srgbClr val="24D1B4"/>
          </a:solidFill>
          <a:ln w="12700">
            <a:solidFill>
              <a:srgbClr val="24D1B4"/>
            </a:solidFill>
            <a:prstDash val="solid"/>
          </a:ln>
        </p:spPr>
        <p:txBody>
          <a:bodyPr/>
          <a:lstStyle/>
          <a:p>
            <a:endParaRPr lang="en-US" dirty="0"/>
          </a:p>
        </p:txBody>
      </p:sp>
      <p:sp>
        <p:nvSpPr>
          <p:cNvPr id="50" name="Text 48"/>
          <p:cNvSpPr/>
          <p:nvPr/>
        </p:nvSpPr>
        <p:spPr>
          <a:xfrm>
            <a:off x="8266176" y="3231597"/>
            <a:ext cx="667512" cy="283464"/>
          </a:xfrm>
          <a:prstGeom prst="rect">
            <a:avLst/>
          </a:prstGeom>
          <a:noFill/>
          <a:ln/>
        </p:spPr>
        <p:txBody>
          <a:bodyPr wrap="square" lIns="0" tIns="0" rIns="0" bIns="0" rtlCol="0" anchor="ctr">
            <a:noAutofit/>
          </a:bodyPr>
          <a:lstStyle/>
          <a:p>
            <a:pPr marL="0" indent="0" algn="ctr">
              <a:buNone/>
            </a:pPr>
            <a:r>
              <a:rPr lang="en-US" sz="1000" b="1" dirty="0">
                <a:solidFill>
                  <a:srgbClr val="0B1020"/>
                </a:solidFill>
              </a:rPr>
              <a:t>US-</a:t>
            </a:r>
          </a:p>
          <a:p>
            <a:pPr marL="0" indent="0" algn="ctr">
              <a:buNone/>
            </a:pPr>
            <a:r>
              <a:rPr lang="en-US" sz="1000" b="1" dirty="0">
                <a:solidFill>
                  <a:srgbClr val="0B1020"/>
                </a:solidFill>
              </a:rPr>
              <a:t>01, 03</a:t>
            </a:r>
            <a:endParaRPr lang="en-US" sz="1000" dirty="0"/>
          </a:p>
        </p:txBody>
      </p:sp>
      <p:sp>
        <p:nvSpPr>
          <p:cNvPr id="51" name="Text 49"/>
          <p:cNvSpPr/>
          <p:nvPr/>
        </p:nvSpPr>
        <p:spPr>
          <a:xfrm>
            <a:off x="9006840" y="3200400"/>
            <a:ext cx="1993392" cy="201168"/>
          </a:xfrm>
          <a:prstGeom prst="rect">
            <a:avLst/>
          </a:prstGeom>
          <a:noFill/>
          <a:ln/>
        </p:spPr>
        <p:txBody>
          <a:bodyPr wrap="square" lIns="0" tIns="0" rIns="0" bIns="0" rtlCol="0" anchor="ctr">
            <a:normAutofit/>
          </a:bodyPr>
          <a:lstStyle/>
          <a:p>
            <a:pPr marL="0" indent="0">
              <a:buNone/>
            </a:pPr>
            <a:r>
              <a:rPr lang="en-US" sz="1150" b="1" dirty="0">
                <a:solidFill>
                  <a:srgbClr val="F5F7FB"/>
                </a:solidFill>
              </a:rPr>
              <a:t>Complaint form</a:t>
            </a:r>
            <a:endParaRPr lang="en-US" sz="1150" dirty="0"/>
          </a:p>
        </p:txBody>
      </p:sp>
      <p:sp>
        <p:nvSpPr>
          <p:cNvPr id="52" name="Text 50"/>
          <p:cNvSpPr/>
          <p:nvPr/>
        </p:nvSpPr>
        <p:spPr>
          <a:xfrm>
            <a:off x="9006840" y="3483864"/>
            <a:ext cx="1993392" cy="256032"/>
          </a:xfrm>
          <a:prstGeom prst="rect">
            <a:avLst/>
          </a:prstGeom>
          <a:noFill/>
          <a:ln/>
        </p:spPr>
        <p:txBody>
          <a:bodyPr wrap="square" lIns="0" tIns="0" rIns="0" bIns="0" rtlCol="0" anchor="ctr">
            <a:normAutofit/>
          </a:bodyPr>
          <a:lstStyle/>
          <a:p>
            <a:pPr marL="0" indent="0">
              <a:buNone/>
            </a:pPr>
            <a:r>
              <a:rPr lang="en-US" sz="900" dirty="0">
                <a:solidFill>
                  <a:srgbClr val="AAB6CA"/>
                </a:solidFill>
              </a:rPr>
              <a:t>Core fields + validation</a:t>
            </a:r>
            <a:endParaRPr lang="en-US" sz="900" dirty="0"/>
          </a:p>
        </p:txBody>
      </p:sp>
      <p:sp>
        <p:nvSpPr>
          <p:cNvPr id="53" name="Shape 51"/>
          <p:cNvSpPr/>
          <p:nvPr/>
        </p:nvSpPr>
        <p:spPr>
          <a:xfrm>
            <a:off x="8257032" y="4105656"/>
            <a:ext cx="2971800" cy="841248"/>
          </a:xfrm>
          <a:prstGeom prst="roundRect">
            <a:avLst>
              <a:gd name="adj" fmla="val 6522"/>
            </a:avLst>
          </a:prstGeom>
          <a:solidFill>
            <a:srgbClr val="162239"/>
          </a:solidFill>
          <a:ln w="12700">
            <a:solidFill>
              <a:srgbClr val="273650"/>
            </a:solidFill>
            <a:prstDash val="solid"/>
          </a:ln>
        </p:spPr>
      </p:sp>
      <p:sp>
        <p:nvSpPr>
          <p:cNvPr id="54" name="Shape 52"/>
          <p:cNvSpPr/>
          <p:nvPr/>
        </p:nvSpPr>
        <p:spPr>
          <a:xfrm>
            <a:off x="8366760" y="4215384"/>
            <a:ext cx="502920" cy="329184"/>
          </a:xfrm>
          <a:prstGeom prst="roundRect">
            <a:avLst>
              <a:gd name="adj" fmla="val 22222"/>
            </a:avLst>
          </a:prstGeom>
          <a:solidFill>
            <a:srgbClr val="24D1B4"/>
          </a:solidFill>
          <a:ln w="12700">
            <a:solidFill>
              <a:srgbClr val="24D1B4"/>
            </a:solidFill>
            <a:prstDash val="solid"/>
          </a:ln>
        </p:spPr>
      </p:sp>
      <p:sp>
        <p:nvSpPr>
          <p:cNvPr id="55" name="Text 53"/>
          <p:cNvSpPr/>
          <p:nvPr/>
        </p:nvSpPr>
        <p:spPr>
          <a:xfrm>
            <a:off x="8476488" y="4270248"/>
            <a:ext cx="283464" cy="182880"/>
          </a:xfrm>
          <a:prstGeom prst="rect">
            <a:avLst/>
          </a:prstGeom>
          <a:noFill/>
          <a:ln/>
        </p:spPr>
        <p:txBody>
          <a:bodyPr wrap="square" lIns="0" tIns="0" rIns="0" bIns="0" rtlCol="0" anchor="ctr">
            <a:noAutofit/>
          </a:bodyPr>
          <a:lstStyle/>
          <a:p>
            <a:pPr marL="0" indent="0" algn="ctr">
              <a:buNone/>
            </a:pPr>
            <a:r>
              <a:rPr lang="en-US" sz="1000" b="1" dirty="0">
                <a:solidFill>
                  <a:srgbClr val="0B1020"/>
                </a:solidFill>
              </a:rPr>
              <a:t>US –</a:t>
            </a:r>
          </a:p>
          <a:p>
            <a:pPr marL="0" indent="0" algn="ctr">
              <a:buNone/>
            </a:pPr>
            <a:r>
              <a:rPr lang="en-US" sz="1000" b="1" dirty="0">
                <a:solidFill>
                  <a:srgbClr val="0B1020"/>
                </a:solidFill>
              </a:rPr>
              <a:t>02</a:t>
            </a:r>
            <a:endParaRPr lang="en-US" sz="1000" dirty="0"/>
          </a:p>
        </p:txBody>
      </p:sp>
      <p:sp>
        <p:nvSpPr>
          <p:cNvPr id="56" name="Text 54"/>
          <p:cNvSpPr/>
          <p:nvPr/>
        </p:nvSpPr>
        <p:spPr>
          <a:xfrm>
            <a:off x="9006840" y="4215384"/>
            <a:ext cx="1993392" cy="201168"/>
          </a:xfrm>
          <a:prstGeom prst="rect">
            <a:avLst/>
          </a:prstGeom>
          <a:noFill/>
          <a:ln/>
        </p:spPr>
        <p:txBody>
          <a:bodyPr wrap="square" lIns="0" tIns="0" rIns="0" bIns="0" rtlCol="0" anchor="ctr">
            <a:normAutofit/>
          </a:bodyPr>
          <a:lstStyle/>
          <a:p>
            <a:pPr marL="0" indent="0">
              <a:buNone/>
            </a:pPr>
            <a:r>
              <a:rPr lang="en-US" sz="1150" b="1" dirty="0">
                <a:solidFill>
                  <a:srgbClr val="F5F7FB"/>
                </a:solidFill>
              </a:rPr>
              <a:t>Complaint records</a:t>
            </a:r>
            <a:endParaRPr lang="en-US" sz="1150" dirty="0"/>
          </a:p>
        </p:txBody>
      </p:sp>
      <p:sp>
        <p:nvSpPr>
          <p:cNvPr id="57" name="Text 55"/>
          <p:cNvSpPr/>
          <p:nvPr/>
        </p:nvSpPr>
        <p:spPr>
          <a:xfrm>
            <a:off x="9006840" y="4498848"/>
            <a:ext cx="1993392" cy="256032"/>
          </a:xfrm>
          <a:prstGeom prst="rect">
            <a:avLst/>
          </a:prstGeom>
          <a:noFill/>
          <a:ln/>
        </p:spPr>
        <p:txBody>
          <a:bodyPr wrap="square" lIns="0" tIns="0" rIns="0" bIns="0" rtlCol="0" anchor="ctr">
            <a:normAutofit/>
          </a:bodyPr>
          <a:lstStyle/>
          <a:p>
            <a:pPr marL="0" indent="0">
              <a:buNone/>
            </a:pPr>
            <a:r>
              <a:rPr lang="en-US" sz="900" dirty="0">
                <a:solidFill>
                  <a:srgbClr val="AAB6CA"/>
                </a:solidFill>
              </a:rPr>
              <a:t>Database save/retrieve</a:t>
            </a:r>
            <a:endParaRPr lang="en-US" sz="900" dirty="0"/>
          </a:p>
        </p:txBody>
      </p:sp>
      <p:sp>
        <p:nvSpPr>
          <p:cNvPr id="61"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05  •  PRODUCT FLOW</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Campus Care Workflow </a:t>
            </a:r>
            <a:endParaRPr lang="en-US" sz="2700" dirty="0"/>
          </a:p>
        </p:txBody>
      </p:sp>
      <p:sp>
        <p:nvSpPr>
          <p:cNvPr id="4" name="Shape 2"/>
          <p:cNvSpPr/>
          <p:nvPr/>
        </p:nvSpPr>
        <p:spPr>
          <a:xfrm>
            <a:off x="457200" y="1828800"/>
            <a:ext cx="585216" cy="585216"/>
          </a:xfrm>
          <a:prstGeom prst="ellipse">
            <a:avLst/>
          </a:prstGeom>
          <a:solidFill>
            <a:srgbClr val="4CC9F0"/>
          </a:solidFill>
          <a:ln w="12700">
            <a:solidFill>
              <a:srgbClr val="4CC9F0"/>
            </a:solidFill>
            <a:prstDash val="solid"/>
          </a:ln>
        </p:spPr>
      </p:sp>
      <p:sp>
        <p:nvSpPr>
          <p:cNvPr id="5" name="Text 3"/>
          <p:cNvSpPr/>
          <p:nvPr/>
        </p:nvSpPr>
        <p:spPr>
          <a:xfrm>
            <a:off x="457200" y="1856232"/>
            <a:ext cx="585216" cy="530352"/>
          </a:xfrm>
          <a:prstGeom prst="rect">
            <a:avLst/>
          </a:prstGeom>
          <a:noFill/>
          <a:ln/>
        </p:spPr>
        <p:txBody>
          <a:bodyPr wrap="square" lIns="0" tIns="0" rIns="0" bIns="0" rtlCol="0" anchor="ctr"/>
          <a:lstStyle/>
          <a:p>
            <a:pPr marL="0" indent="0" algn="ctr">
              <a:buNone/>
            </a:pPr>
            <a:r>
              <a:rPr lang="en-US" sz="1400" b="1" dirty="0">
                <a:solidFill>
                  <a:srgbClr val="0B1020"/>
                </a:solidFill>
              </a:rPr>
              <a:t>1</a:t>
            </a:r>
            <a:endParaRPr lang="en-US" sz="1400" dirty="0"/>
          </a:p>
        </p:txBody>
      </p:sp>
      <p:sp>
        <p:nvSpPr>
          <p:cNvPr id="6" name="Text 4"/>
          <p:cNvSpPr/>
          <p:nvPr/>
        </p:nvSpPr>
        <p:spPr>
          <a:xfrm>
            <a:off x="347472" y="2578608"/>
            <a:ext cx="914400" cy="182880"/>
          </a:xfrm>
          <a:prstGeom prst="rect">
            <a:avLst/>
          </a:prstGeom>
          <a:noFill/>
          <a:ln/>
        </p:spPr>
        <p:txBody>
          <a:bodyPr wrap="square" lIns="0" tIns="0" rIns="0" bIns="0" rtlCol="0" anchor="ctr"/>
          <a:lstStyle/>
          <a:p>
            <a:pPr marL="0" indent="0" algn="ctr">
              <a:buNone/>
            </a:pPr>
            <a:r>
              <a:rPr lang="en-US" sz="1100" b="1" dirty="0">
                <a:solidFill>
                  <a:srgbClr val="F5F7FB"/>
                </a:solidFill>
              </a:rPr>
              <a:t>LOGIN</a:t>
            </a:r>
            <a:endParaRPr lang="en-US" sz="1100" dirty="0"/>
          </a:p>
        </p:txBody>
      </p:sp>
      <p:sp>
        <p:nvSpPr>
          <p:cNvPr id="7" name="Text 5"/>
          <p:cNvSpPr/>
          <p:nvPr/>
        </p:nvSpPr>
        <p:spPr>
          <a:xfrm>
            <a:off x="239915" y="2670048"/>
            <a:ext cx="1170432" cy="530352"/>
          </a:xfrm>
          <a:prstGeom prst="rect">
            <a:avLst/>
          </a:prstGeom>
          <a:noFill/>
          <a:ln/>
        </p:spPr>
        <p:txBody>
          <a:bodyPr wrap="square" lIns="0" tIns="0" rIns="0" bIns="0" rtlCol="0" anchor="ctr">
            <a:normAutofit/>
          </a:bodyPr>
          <a:lstStyle/>
          <a:p>
            <a:pPr marL="0" indent="0" algn="ctr">
              <a:buNone/>
            </a:pPr>
            <a:r>
              <a:rPr lang="en-US" sz="920" dirty="0">
                <a:solidFill>
                  <a:srgbClr val="AAB6CA"/>
                </a:solidFill>
              </a:rPr>
              <a:t>User enters the system</a:t>
            </a:r>
            <a:endParaRPr lang="en-US" sz="920" dirty="0"/>
          </a:p>
        </p:txBody>
      </p:sp>
      <p:sp>
        <p:nvSpPr>
          <p:cNvPr id="8" name="Shape 6"/>
          <p:cNvSpPr/>
          <p:nvPr/>
        </p:nvSpPr>
        <p:spPr>
          <a:xfrm>
            <a:off x="1115568" y="2121408"/>
            <a:ext cx="758952" cy="0"/>
          </a:xfrm>
          <a:prstGeom prst="line">
            <a:avLst/>
          </a:prstGeom>
          <a:noFill/>
          <a:ln w="17780">
            <a:solidFill>
              <a:srgbClr val="273650"/>
            </a:solidFill>
            <a:prstDash val="solid"/>
            <a:tailEnd type="triangle"/>
          </a:ln>
        </p:spPr>
      </p:sp>
      <p:sp>
        <p:nvSpPr>
          <p:cNvPr id="9" name="Shape 7"/>
          <p:cNvSpPr/>
          <p:nvPr/>
        </p:nvSpPr>
        <p:spPr>
          <a:xfrm>
            <a:off x="2121408" y="1828800"/>
            <a:ext cx="585216" cy="585216"/>
          </a:xfrm>
          <a:prstGeom prst="ellipse">
            <a:avLst/>
          </a:prstGeom>
          <a:solidFill>
            <a:srgbClr val="24D1B4"/>
          </a:solidFill>
          <a:ln w="12700">
            <a:solidFill>
              <a:srgbClr val="24D1B4"/>
            </a:solidFill>
            <a:prstDash val="solid"/>
          </a:ln>
        </p:spPr>
      </p:sp>
      <p:sp>
        <p:nvSpPr>
          <p:cNvPr id="10" name="Text 8"/>
          <p:cNvSpPr/>
          <p:nvPr/>
        </p:nvSpPr>
        <p:spPr>
          <a:xfrm>
            <a:off x="2121408" y="1856232"/>
            <a:ext cx="585216" cy="530352"/>
          </a:xfrm>
          <a:prstGeom prst="rect">
            <a:avLst/>
          </a:prstGeom>
          <a:noFill/>
          <a:ln/>
        </p:spPr>
        <p:txBody>
          <a:bodyPr wrap="square" lIns="0" tIns="0" rIns="0" bIns="0" rtlCol="0" anchor="ctr"/>
          <a:lstStyle/>
          <a:p>
            <a:pPr marL="0" indent="0" algn="ctr">
              <a:buNone/>
            </a:pPr>
            <a:r>
              <a:rPr lang="en-US" sz="1400" b="1" dirty="0">
                <a:solidFill>
                  <a:srgbClr val="0B1020"/>
                </a:solidFill>
              </a:rPr>
              <a:t>2</a:t>
            </a:r>
            <a:endParaRPr lang="en-US" sz="1400" dirty="0"/>
          </a:p>
        </p:txBody>
      </p:sp>
      <p:sp>
        <p:nvSpPr>
          <p:cNvPr id="11" name="Text 9"/>
          <p:cNvSpPr/>
          <p:nvPr/>
        </p:nvSpPr>
        <p:spPr>
          <a:xfrm>
            <a:off x="2011680" y="2578608"/>
            <a:ext cx="914400" cy="182880"/>
          </a:xfrm>
          <a:prstGeom prst="rect">
            <a:avLst/>
          </a:prstGeom>
          <a:noFill/>
          <a:ln/>
        </p:spPr>
        <p:txBody>
          <a:bodyPr wrap="square" lIns="0" tIns="0" rIns="0" bIns="0" rtlCol="0" anchor="ctr"/>
          <a:lstStyle/>
          <a:p>
            <a:pPr marL="0" indent="0" algn="ctr">
              <a:buNone/>
            </a:pPr>
            <a:r>
              <a:rPr lang="en-US" sz="1100" b="1" dirty="0">
                <a:solidFill>
                  <a:srgbClr val="F5F7FB"/>
                </a:solidFill>
              </a:rPr>
              <a:t>REPORT</a:t>
            </a:r>
            <a:endParaRPr lang="en-US" sz="1100" dirty="0"/>
          </a:p>
        </p:txBody>
      </p:sp>
      <p:sp>
        <p:nvSpPr>
          <p:cNvPr id="12" name="Text 10"/>
          <p:cNvSpPr/>
          <p:nvPr/>
        </p:nvSpPr>
        <p:spPr>
          <a:xfrm>
            <a:off x="1883664" y="2701999"/>
            <a:ext cx="1170432" cy="530352"/>
          </a:xfrm>
          <a:prstGeom prst="rect">
            <a:avLst/>
          </a:prstGeom>
          <a:noFill/>
          <a:ln/>
        </p:spPr>
        <p:txBody>
          <a:bodyPr wrap="square" lIns="0" tIns="0" rIns="0" bIns="0" rtlCol="0" anchor="ctr">
            <a:normAutofit/>
          </a:bodyPr>
          <a:lstStyle/>
          <a:p>
            <a:pPr marL="0" indent="0" algn="ctr">
              <a:buNone/>
            </a:pPr>
            <a:r>
              <a:rPr lang="en-US" sz="920" dirty="0">
                <a:solidFill>
                  <a:srgbClr val="AAB6CA"/>
                </a:solidFill>
              </a:rPr>
              <a:t>Submit issue + details</a:t>
            </a:r>
            <a:endParaRPr lang="en-US" sz="920" dirty="0"/>
          </a:p>
        </p:txBody>
      </p:sp>
      <p:sp>
        <p:nvSpPr>
          <p:cNvPr id="13" name="Shape 11"/>
          <p:cNvSpPr/>
          <p:nvPr/>
        </p:nvSpPr>
        <p:spPr>
          <a:xfrm>
            <a:off x="2779776" y="2121408"/>
            <a:ext cx="758952" cy="0"/>
          </a:xfrm>
          <a:prstGeom prst="line">
            <a:avLst/>
          </a:prstGeom>
          <a:noFill/>
          <a:ln w="17780">
            <a:solidFill>
              <a:srgbClr val="273650"/>
            </a:solidFill>
            <a:prstDash val="solid"/>
            <a:tailEnd type="triangle"/>
          </a:ln>
        </p:spPr>
      </p:sp>
      <p:sp>
        <p:nvSpPr>
          <p:cNvPr id="14" name="Shape 12"/>
          <p:cNvSpPr/>
          <p:nvPr/>
        </p:nvSpPr>
        <p:spPr>
          <a:xfrm>
            <a:off x="3785616" y="1828800"/>
            <a:ext cx="585216" cy="585216"/>
          </a:xfrm>
          <a:prstGeom prst="ellipse">
            <a:avLst/>
          </a:prstGeom>
          <a:solidFill>
            <a:srgbClr val="FFB35C"/>
          </a:solidFill>
          <a:ln w="12700">
            <a:solidFill>
              <a:srgbClr val="FFB35C"/>
            </a:solidFill>
            <a:prstDash val="solid"/>
          </a:ln>
        </p:spPr>
      </p:sp>
      <p:sp>
        <p:nvSpPr>
          <p:cNvPr id="15" name="Text 13"/>
          <p:cNvSpPr/>
          <p:nvPr/>
        </p:nvSpPr>
        <p:spPr>
          <a:xfrm>
            <a:off x="3785616" y="1856232"/>
            <a:ext cx="585216" cy="530352"/>
          </a:xfrm>
          <a:prstGeom prst="rect">
            <a:avLst/>
          </a:prstGeom>
          <a:noFill/>
          <a:ln/>
        </p:spPr>
        <p:txBody>
          <a:bodyPr wrap="square" lIns="0" tIns="0" rIns="0" bIns="0" rtlCol="0" anchor="ctr"/>
          <a:lstStyle/>
          <a:p>
            <a:pPr marL="0" indent="0" algn="ctr">
              <a:buNone/>
            </a:pPr>
            <a:r>
              <a:rPr lang="en-US" sz="1400" b="1" dirty="0">
                <a:solidFill>
                  <a:srgbClr val="0B1020"/>
                </a:solidFill>
              </a:rPr>
              <a:t>3</a:t>
            </a:r>
            <a:endParaRPr lang="en-US" sz="1400" dirty="0"/>
          </a:p>
        </p:txBody>
      </p:sp>
      <p:sp>
        <p:nvSpPr>
          <p:cNvPr id="16" name="Text 14"/>
          <p:cNvSpPr/>
          <p:nvPr/>
        </p:nvSpPr>
        <p:spPr>
          <a:xfrm>
            <a:off x="3675888" y="2578608"/>
            <a:ext cx="914400" cy="182880"/>
          </a:xfrm>
          <a:prstGeom prst="rect">
            <a:avLst/>
          </a:prstGeom>
          <a:noFill/>
          <a:ln/>
        </p:spPr>
        <p:txBody>
          <a:bodyPr wrap="square" lIns="0" tIns="0" rIns="0" bIns="0" rtlCol="0" anchor="ctr"/>
          <a:lstStyle/>
          <a:p>
            <a:pPr marL="0" indent="0" algn="ctr">
              <a:buNone/>
            </a:pPr>
            <a:r>
              <a:rPr lang="en-US" sz="1100" b="1" dirty="0">
                <a:solidFill>
                  <a:srgbClr val="F5F7FB"/>
                </a:solidFill>
              </a:rPr>
              <a:t>REVIEW</a:t>
            </a:r>
            <a:endParaRPr lang="en-US" sz="1100" dirty="0"/>
          </a:p>
        </p:txBody>
      </p:sp>
      <p:sp>
        <p:nvSpPr>
          <p:cNvPr id="17" name="Text 15"/>
          <p:cNvSpPr/>
          <p:nvPr/>
        </p:nvSpPr>
        <p:spPr>
          <a:xfrm>
            <a:off x="3527413" y="2670048"/>
            <a:ext cx="1170432" cy="530352"/>
          </a:xfrm>
          <a:prstGeom prst="rect">
            <a:avLst/>
          </a:prstGeom>
          <a:noFill/>
          <a:ln/>
        </p:spPr>
        <p:txBody>
          <a:bodyPr wrap="square" lIns="0" tIns="0" rIns="0" bIns="0" rtlCol="0" anchor="ctr">
            <a:normAutofit/>
          </a:bodyPr>
          <a:lstStyle/>
          <a:p>
            <a:pPr marL="0" indent="0" algn="ctr">
              <a:buNone/>
            </a:pPr>
            <a:r>
              <a:rPr lang="en-US" sz="920" dirty="0">
                <a:solidFill>
                  <a:srgbClr val="AAB6CA"/>
                </a:solidFill>
              </a:rPr>
              <a:t>Admin validates &amp; prioritises</a:t>
            </a:r>
            <a:endParaRPr lang="en-US" sz="920" dirty="0"/>
          </a:p>
        </p:txBody>
      </p:sp>
      <p:sp>
        <p:nvSpPr>
          <p:cNvPr id="18" name="Shape 16"/>
          <p:cNvSpPr/>
          <p:nvPr/>
        </p:nvSpPr>
        <p:spPr>
          <a:xfrm>
            <a:off x="4443984" y="2121408"/>
            <a:ext cx="758952" cy="0"/>
          </a:xfrm>
          <a:prstGeom prst="line">
            <a:avLst/>
          </a:prstGeom>
          <a:noFill/>
          <a:ln w="17780">
            <a:solidFill>
              <a:srgbClr val="273650"/>
            </a:solidFill>
            <a:prstDash val="solid"/>
            <a:tailEnd type="triangle"/>
          </a:ln>
        </p:spPr>
      </p:sp>
      <p:sp>
        <p:nvSpPr>
          <p:cNvPr id="19" name="Shape 17"/>
          <p:cNvSpPr/>
          <p:nvPr/>
        </p:nvSpPr>
        <p:spPr>
          <a:xfrm>
            <a:off x="5449824" y="1828800"/>
            <a:ext cx="585216" cy="585216"/>
          </a:xfrm>
          <a:prstGeom prst="ellipse">
            <a:avLst/>
          </a:prstGeom>
          <a:solidFill>
            <a:srgbClr val="B39DFF"/>
          </a:solidFill>
          <a:ln w="12700">
            <a:solidFill>
              <a:srgbClr val="B39DFF"/>
            </a:solidFill>
            <a:prstDash val="solid"/>
          </a:ln>
        </p:spPr>
      </p:sp>
      <p:sp>
        <p:nvSpPr>
          <p:cNvPr id="20" name="Text 18"/>
          <p:cNvSpPr/>
          <p:nvPr/>
        </p:nvSpPr>
        <p:spPr>
          <a:xfrm>
            <a:off x="5449824" y="1856232"/>
            <a:ext cx="585216" cy="530352"/>
          </a:xfrm>
          <a:prstGeom prst="rect">
            <a:avLst/>
          </a:prstGeom>
          <a:noFill/>
          <a:ln/>
        </p:spPr>
        <p:txBody>
          <a:bodyPr wrap="square" lIns="0" tIns="0" rIns="0" bIns="0" rtlCol="0" anchor="ctr"/>
          <a:lstStyle/>
          <a:p>
            <a:pPr marL="0" indent="0" algn="ctr">
              <a:buNone/>
            </a:pPr>
            <a:r>
              <a:rPr lang="en-US" sz="1400" b="1" dirty="0">
                <a:solidFill>
                  <a:srgbClr val="0B1020"/>
                </a:solidFill>
              </a:rPr>
              <a:t>4</a:t>
            </a:r>
            <a:endParaRPr lang="en-US" sz="1400" dirty="0"/>
          </a:p>
        </p:txBody>
      </p:sp>
      <p:sp>
        <p:nvSpPr>
          <p:cNvPr id="21" name="Text 19"/>
          <p:cNvSpPr/>
          <p:nvPr/>
        </p:nvSpPr>
        <p:spPr>
          <a:xfrm>
            <a:off x="5340096" y="2578608"/>
            <a:ext cx="914400" cy="182880"/>
          </a:xfrm>
          <a:prstGeom prst="rect">
            <a:avLst/>
          </a:prstGeom>
          <a:noFill/>
          <a:ln/>
        </p:spPr>
        <p:txBody>
          <a:bodyPr wrap="square" lIns="0" tIns="0" rIns="0" bIns="0" rtlCol="0" anchor="ctr"/>
          <a:lstStyle/>
          <a:p>
            <a:pPr marL="0" indent="0" algn="ctr">
              <a:buNone/>
            </a:pPr>
            <a:r>
              <a:rPr lang="en-US" sz="1100" b="1" dirty="0">
                <a:solidFill>
                  <a:srgbClr val="F5F7FB"/>
                </a:solidFill>
              </a:rPr>
              <a:t>ASSIGN</a:t>
            </a:r>
            <a:endParaRPr lang="en-US" sz="1100" dirty="0"/>
          </a:p>
        </p:txBody>
      </p:sp>
      <p:sp>
        <p:nvSpPr>
          <p:cNvPr id="22" name="Text 20"/>
          <p:cNvSpPr/>
          <p:nvPr/>
        </p:nvSpPr>
        <p:spPr>
          <a:xfrm>
            <a:off x="5226025" y="2701999"/>
            <a:ext cx="1170432" cy="530352"/>
          </a:xfrm>
          <a:prstGeom prst="rect">
            <a:avLst/>
          </a:prstGeom>
          <a:noFill/>
          <a:ln/>
        </p:spPr>
        <p:txBody>
          <a:bodyPr wrap="square" lIns="0" tIns="0" rIns="0" bIns="0" rtlCol="0" anchor="ctr">
            <a:normAutofit/>
          </a:bodyPr>
          <a:lstStyle/>
          <a:p>
            <a:pPr marL="0" indent="0" algn="ctr">
              <a:buNone/>
            </a:pPr>
            <a:r>
              <a:rPr lang="en-US" sz="920" dirty="0">
                <a:solidFill>
                  <a:srgbClr val="AAB6CA"/>
                </a:solidFill>
              </a:rPr>
              <a:t>Maintenance member selected</a:t>
            </a:r>
            <a:endParaRPr lang="en-US" sz="920" dirty="0"/>
          </a:p>
        </p:txBody>
      </p:sp>
      <p:sp>
        <p:nvSpPr>
          <p:cNvPr id="23" name="Shape 21"/>
          <p:cNvSpPr/>
          <p:nvPr/>
        </p:nvSpPr>
        <p:spPr>
          <a:xfrm>
            <a:off x="5875130" y="3200401"/>
            <a:ext cx="677573" cy="1373254"/>
          </a:xfrm>
          <a:prstGeom prst="line">
            <a:avLst/>
          </a:prstGeom>
          <a:noFill/>
          <a:ln w="17780">
            <a:solidFill>
              <a:srgbClr val="273650"/>
            </a:solidFill>
            <a:prstDash val="solid"/>
            <a:tailEnd type="triangle"/>
          </a:ln>
        </p:spPr>
      </p:sp>
      <p:sp>
        <p:nvSpPr>
          <p:cNvPr id="24" name="Shape 22"/>
          <p:cNvSpPr/>
          <p:nvPr/>
        </p:nvSpPr>
        <p:spPr>
          <a:xfrm>
            <a:off x="6478997" y="4713678"/>
            <a:ext cx="585216" cy="585216"/>
          </a:xfrm>
          <a:prstGeom prst="ellipse">
            <a:avLst/>
          </a:prstGeom>
          <a:solidFill>
            <a:srgbClr val="4CC9F0"/>
          </a:solidFill>
          <a:ln w="12700">
            <a:solidFill>
              <a:srgbClr val="4CC9F0"/>
            </a:solidFill>
            <a:prstDash val="solid"/>
          </a:ln>
        </p:spPr>
      </p:sp>
      <p:sp>
        <p:nvSpPr>
          <p:cNvPr id="25" name="Text 23"/>
          <p:cNvSpPr/>
          <p:nvPr/>
        </p:nvSpPr>
        <p:spPr>
          <a:xfrm>
            <a:off x="6471222" y="4741110"/>
            <a:ext cx="585216" cy="530352"/>
          </a:xfrm>
          <a:prstGeom prst="rect">
            <a:avLst/>
          </a:prstGeom>
          <a:noFill/>
          <a:ln/>
        </p:spPr>
        <p:txBody>
          <a:bodyPr wrap="square" lIns="0" tIns="0" rIns="0" bIns="0" rtlCol="0" anchor="ctr"/>
          <a:lstStyle/>
          <a:p>
            <a:pPr marL="0" indent="0" algn="ctr">
              <a:buNone/>
            </a:pPr>
            <a:r>
              <a:rPr lang="en-US" sz="1400" b="1" dirty="0">
                <a:solidFill>
                  <a:srgbClr val="0B1020"/>
                </a:solidFill>
              </a:rPr>
              <a:t>5</a:t>
            </a:r>
            <a:endParaRPr lang="en-US" sz="1400" dirty="0"/>
          </a:p>
        </p:txBody>
      </p:sp>
      <p:sp>
        <p:nvSpPr>
          <p:cNvPr id="26" name="Text 24"/>
          <p:cNvSpPr/>
          <p:nvPr/>
        </p:nvSpPr>
        <p:spPr>
          <a:xfrm>
            <a:off x="6306630" y="5338684"/>
            <a:ext cx="914400" cy="182880"/>
          </a:xfrm>
          <a:prstGeom prst="rect">
            <a:avLst/>
          </a:prstGeom>
          <a:noFill/>
          <a:ln/>
        </p:spPr>
        <p:txBody>
          <a:bodyPr wrap="square" lIns="0" tIns="0" rIns="0" bIns="0" rtlCol="0" anchor="ctr"/>
          <a:lstStyle/>
          <a:p>
            <a:pPr marL="0" indent="0" algn="ctr">
              <a:buNone/>
            </a:pPr>
            <a:r>
              <a:rPr lang="en-US" sz="1100" b="1" dirty="0">
                <a:solidFill>
                  <a:srgbClr val="F5F7FB"/>
                </a:solidFill>
              </a:rPr>
              <a:t>WORK</a:t>
            </a:r>
            <a:endParaRPr lang="en-US" sz="1100" dirty="0"/>
          </a:p>
        </p:txBody>
      </p:sp>
      <p:sp>
        <p:nvSpPr>
          <p:cNvPr id="27" name="Text 25"/>
          <p:cNvSpPr/>
          <p:nvPr/>
        </p:nvSpPr>
        <p:spPr>
          <a:xfrm>
            <a:off x="6178614" y="5338684"/>
            <a:ext cx="1170432" cy="530352"/>
          </a:xfrm>
          <a:prstGeom prst="rect">
            <a:avLst/>
          </a:prstGeom>
          <a:noFill/>
          <a:ln/>
        </p:spPr>
        <p:txBody>
          <a:bodyPr wrap="square" lIns="0" tIns="0" rIns="0" bIns="0" rtlCol="0" anchor="ctr">
            <a:normAutofit/>
          </a:bodyPr>
          <a:lstStyle/>
          <a:p>
            <a:pPr marL="0" indent="0" algn="ctr">
              <a:buNone/>
            </a:pPr>
            <a:r>
              <a:rPr lang="en-US" sz="920" dirty="0">
                <a:solidFill>
                  <a:srgbClr val="AAB6CA"/>
                </a:solidFill>
              </a:rPr>
              <a:t>Status → In Progress</a:t>
            </a:r>
            <a:endParaRPr lang="en-US" sz="920" dirty="0"/>
          </a:p>
        </p:txBody>
      </p:sp>
      <p:sp>
        <p:nvSpPr>
          <p:cNvPr id="28" name="Shape 26"/>
          <p:cNvSpPr/>
          <p:nvPr/>
        </p:nvSpPr>
        <p:spPr>
          <a:xfrm>
            <a:off x="9048375" y="5027030"/>
            <a:ext cx="1362369" cy="15135"/>
          </a:xfrm>
          <a:prstGeom prst="line">
            <a:avLst/>
          </a:prstGeom>
          <a:noFill/>
          <a:ln w="17780">
            <a:solidFill>
              <a:srgbClr val="273650"/>
            </a:solidFill>
            <a:prstDash val="solid"/>
            <a:tailEnd type="triangle"/>
          </a:ln>
        </p:spPr>
      </p:sp>
      <p:sp>
        <p:nvSpPr>
          <p:cNvPr id="29" name="Shape 27"/>
          <p:cNvSpPr/>
          <p:nvPr/>
        </p:nvSpPr>
        <p:spPr>
          <a:xfrm>
            <a:off x="8380863" y="4713678"/>
            <a:ext cx="585216" cy="585216"/>
          </a:xfrm>
          <a:prstGeom prst="ellipse">
            <a:avLst/>
          </a:prstGeom>
          <a:solidFill>
            <a:srgbClr val="24D1B4"/>
          </a:solidFill>
          <a:ln w="12700">
            <a:solidFill>
              <a:srgbClr val="24D1B4"/>
            </a:solidFill>
            <a:prstDash val="solid"/>
          </a:ln>
        </p:spPr>
      </p:sp>
      <p:sp>
        <p:nvSpPr>
          <p:cNvPr id="30" name="Text 28"/>
          <p:cNvSpPr/>
          <p:nvPr/>
        </p:nvSpPr>
        <p:spPr>
          <a:xfrm>
            <a:off x="8380863" y="4741110"/>
            <a:ext cx="585216" cy="530352"/>
          </a:xfrm>
          <a:prstGeom prst="rect">
            <a:avLst/>
          </a:prstGeom>
          <a:noFill/>
          <a:ln/>
        </p:spPr>
        <p:txBody>
          <a:bodyPr wrap="square" lIns="0" tIns="0" rIns="0" bIns="0" rtlCol="0" anchor="ctr"/>
          <a:lstStyle/>
          <a:p>
            <a:pPr marL="0" indent="0" algn="ctr">
              <a:buNone/>
            </a:pPr>
            <a:r>
              <a:rPr lang="en-US" sz="1400" b="1" dirty="0">
                <a:solidFill>
                  <a:srgbClr val="0B1020"/>
                </a:solidFill>
              </a:rPr>
              <a:t>6</a:t>
            </a:r>
            <a:endParaRPr lang="en-US" sz="1400" dirty="0"/>
          </a:p>
        </p:txBody>
      </p:sp>
      <p:sp>
        <p:nvSpPr>
          <p:cNvPr id="31" name="Text 29"/>
          <p:cNvSpPr/>
          <p:nvPr/>
        </p:nvSpPr>
        <p:spPr>
          <a:xfrm>
            <a:off x="8216271" y="5367491"/>
            <a:ext cx="914400" cy="182880"/>
          </a:xfrm>
          <a:prstGeom prst="rect">
            <a:avLst/>
          </a:prstGeom>
          <a:noFill/>
          <a:ln/>
        </p:spPr>
        <p:txBody>
          <a:bodyPr wrap="square" lIns="0" tIns="0" rIns="0" bIns="0" rtlCol="0" anchor="ctr"/>
          <a:lstStyle/>
          <a:p>
            <a:pPr marL="0" indent="0" algn="ctr">
              <a:buNone/>
            </a:pPr>
            <a:r>
              <a:rPr lang="en-US" sz="1100" b="1" dirty="0">
                <a:solidFill>
                  <a:srgbClr val="F5F7FB"/>
                </a:solidFill>
              </a:rPr>
              <a:t>RESOLVE</a:t>
            </a:r>
            <a:endParaRPr lang="en-US" sz="1100" dirty="0"/>
          </a:p>
        </p:txBody>
      </p:sp>
      <p:sp>
        <p:nvSpPr>
          <p:cNvPr id="32" name="Text 30"/>
          <p:cNvSpPr/>
          <p:nvPr/>
        </p:nvSpPr>
        <p:spPr>
          <a:xfrm>
            <a:off x="8088255" y="5341553"/>
            <a:ext cx="1170432" cy="530352"/>
          </a:xfrm>
          <a:prstGeom prst="rect">
            <a:avLst/>
          </a:prstGeom>
          <a:noFill/>
          <a:ln/>
        </p:spPr>
        <p:txBody>
          <a:bodyPr wrap="square" lIns="0" tIns="0" rIns="0" bIns="0" rtlCol="0" anchor="ctr">
            <a:normAutofit/>
          </a:bodyPr>
          <a:lstStyle/>
          <a:p>
            <a:pPr marL="0" indent="0" algn="ctr">
              <a:buNone/>
            </a:pPr>
            <a:r>
              <a:rPr lang="en-US" sz="920" dirty="0">
                <a:solidFill>
                  <a:srgbClr val="AAB6CA"/>
                </a:solidFill>
              </a:rPr>
              <a:t>Resolution note added</a:t>
            </a:r>
            <a:endParaRPr lang="en-US" sz="920" dirty="0"/>
          </a:p>
        </p:txBody>
      </p:sp>
      <p:sp>
        <p:nvSpPr>
          <p:cNvPr id="33" name="Shape 31"/>
          <p:cNvSpPr/>
          <p:nvPr/>
        </p:nvSpPr>
        <p:spPr>
          <a:xfrm>
            <a:off x="7117975" y="5042164"/>
            <a:ext cx="1098293" cy="3791"/>
          </a:xfrm>
          <a:prstGeom prst="line">
            <a:avLst/>
          </a:prstGeom>
          <a:noFill/>
          <a:ln w="17780">
            <a:solidFill>
              <a:srgbClr val="273650"/>
            </a:solidFill>
            <a:prstDash val="solid"/>
            <a:tailEnd type="triangle"/>
          </a:ln>
        </p:spPr>
      </p:sp>
      <p:sp>
        <p:nvSpPr>
          <p:cNvPr id="34" name="Shape 32"/>
          <p:cNvSpPr/>
          <p:nvPr/>
        </p:nvSpPr>
        <p:spPr>
          <a:xfrm>
            <a:off x="10575337" y="4728752"/>
            <a:ext cx="585216" cy="585216"/>
          </a:xfrm>
          <a:prstGeom prst="ellipse">
            <a:avLst/>
          </a:prstGeom>
          <a:solidFill>
            <a:srgbClr val="FFB35C"/>
          </a:solidFill>
          <a:ln w="12700">
            <a:solidFill>
              <a:srgbClr val="FFB35C"/>
            </a:solidFill>
            <a:prstDash val="solid"/>
          </a:ln>
        </p:spPr>
      </p:sp>
      <p:sp>
        <p:nvSpPr>
          <p:cNvPr id="35" name="Text 33"/>
          <p:cNvSpPr/>
          <p:nvPr/>
        </p:nvSpPr>
        <p:spPr>
          <a:xfrm>
            <a:off x="10575337" y="4768542"/>
            <a:ext cx="585216" cy="530352"/>
          </a:xfrm>
          <a:prstGeom prst="rect">
            <a:avLst/>
          </a:prstGeom>
          <a:noFill/>
          <a:ln/>
        </p:spPr>
        <p:txBody>
          <a:bodyPr wrap="square" lIns="0" tIns="0" rIns="0" bIns="0" rtlCol="0" anchor="ctr"/>
          <a:lstStyle/>
          <a:p>
            <a:pPr marL="0" indent="0" algn="ctr">
              <a:buNone/>
            </a:pPr>
            <a:r>
              <a:rPr lang="en-US" sz="1400" b="1" dirty="0">
                <a:solidFill>
                  <a:srgbClr val="0B1020"/>
                </a:solidFill>
              </a:rPr>
              <a:t>7</a:t>
            </a:r>
            <a:endParaRPr lang="en-US" sz="1400" dirty="0"/>
          </a:p>
        </p:txBody>
      </p:sp>
      <p:sp>
        <p:nvSpPr>
          <p:cNvPr id="36" name="Text 34"/>
          <p:cNvSpPr/>
          <p:nvPr/>
        </p:nvSpPr>
        <p:spPr>
          <a:xfrm>
            <a:off x="10410745" y="5374503"/>
            <a:ext cx="914400" cy="182880"/>
          </a:xfrm>
          <a:prstGeom prst="rect">
            <a:avLst/>
          </a:prstGeom>
          <a:noFill/>
          <a:ln/>
        </p:spPr>
        <p:txBody>
          <a:bodyPr wrap="square" lIns="0" tIns="0" rIns="0" bIns="0" rtlCol="0" anchor="ctr"/>
          <a:lstStyle/>
          <a:p>
            <a:pPr marL="0" indent="0" algn="ctr">
              <a:buNone/>
            </a:pPr>
            <a:r>
              <a:rPr lang="en-US" sz="1100" b="1" dirty="0">
                <a:solidFill>
                  <a:srgbClr val="F5F7FB"/>
                </a:solidFill>
              </a:rPr>
              <a:t>CLOSE</a:t>
            </a:r>
            <a:endParaRPr lang="en-US" sz="1100" dirty="0"/>
          </a:p>
        </p:txBody>
      </p:sp>
      <p:sp>
        <p:nvSpPr>
          <p:cNvPr id="37" name="Text 35"/>
          <p:cNvSpPr/>
          <p:nvPr/>
        </p:nvSpPr>
        <p:spPr>
          <a:xfrm>
            <a:off x="10282729" y="5338684"/>
            <a:ext cx="1170432" cy="530352"/>
          </a:xfrm>
          <a:prstGeom prst="rect">
            <a:avLst/>
          </a:prstGeom>
          <a:noFill/>
          <a:ln/>
        </p:spPr>
        <p:txBody>
          <a:bodyPr wrap="square" lIns="0" tIns="0" rIns="0" bIns="0" rtlCol="0" anchor="ctr">
            <a:normAutofit/>
          </a:bodyPr>
          <a:lstStyle/>
          <a:p>
            <a:pPr marL="0" indent="0" algn="ctr">
              <a:buNone/>
            </a:pPr>
            <a:r>
              <a:rPr lang="en-US" sz="920" dirty="0">
                <a:solidFill>
                  <a:srgbClr val="AAB6CA"/>
                </a:solidFill>
              </a:rPr>
              <a:t>User sees completion</a:t>
            </a:r>
            <a:endParaRPr lang="en-US" sz="920" dirty="0"/>
          </a:p>
        </p:txBody>
      </p:sp>
      <p:sp>
        <p:nvSpPr>
          <p:cNvPr id="53"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05  •  USER INTERFACE</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UI Modules</a:t>
            </a:r>
            <a:endParaRPr lang="en-US" sz="2700" dirty="0"/>
          </a:p>
        </p:txBody>
      </p:sp>
      <p:sp>
        <p:nvSpPr>
          <p:cNvPr id="4" name="Shape 2"/>
          <p:cNvSpPr/>
          <p:nvPr/>
        </p:nvSpPr>
        <p:spPr>
          <a:xfrm>
            <a:off x="566928" y="1325880"/>
            <a:ext cx="3456432" cy="1554480"/>
          </a:xfrm>
          <a:prstGeom prst="roundRect">
            <a:avLst>
              <a:gd name="adj" fmla="val 5294"/>
            </a:avLst>
          </a:prstGeom>
          <a:solidFill>
            <a:srgbClr val="121A2B"/>
          </a:solidFill>
          <a:ln w="12700">
            <a:solidFill>
              <a:srgbClr val="273650"/>
            </a:solidFill>
            <a:prstDash val="solid"/>
          </a:ln>
        </p:spPr>
      </p:sp>
      <p:sp>
        <p:nvSpPr>
          <p:cNvPr id="5" name="Shape 3"/>
          <p:cNvSpPr/>
          <p:nvPr/>
        </p:nvSpPr>
        <p:spPr>
          <a:xfrm>
            <a:off x="566928" y="1325880"/>
            <a:ext cx="64008" cy="1554480"/>
          </a:xfrm>
          <a:prstGeom prst="rect">
            <a:avLst/>
          </a:prstGeom>
          <a:solidFill>
            <a:srgbClr val="4CC9F0"/>
          </a:solidFill>
          <a:ln w="12700">
            <a:solidFill>
              <a:srgbClr val="4CC9F0"/>
            </a:solidFill>
            <a:prstDash val="solid"/>
          </a:ln>
        </p:spPr>
      </p:sp>
      <p:sp>
        <p:nvSpPr>
          <p:cNvPr id="6" name="Text 4"/>
          <p:cNvSpPr/>
          <p:nvPr/>
        </p:nvSpPr>
        <p:spPr>
          <a:xfrm>
            <a:off x="768096" y="1490472"/>
            <a:ext cx="3108960"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Login</a:t>
            </a:r>
            <a:endParaRPr lang="en-US" sz="1500" dirty="0"/>
          </a:p>
        </p:txBody>
      </p:sp>
      <p:sp>
        <p:nvSpPr>
          <p:cNvPr id="7" name="Text 5"/>
          <p:cNvSpPr/>
          <p:nvPr/>
        </p:nvSpPr>
        <p:spPr>
          <a:xfrm>
            <a:off x="768096" y="1828800"/>
            <a:ext cx="3090672" cy="914400"/>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Authentication + role</a:t>
            </a:r>
            <a:endParaRPr lang="en-US" sz="1050" dirty="0"/>
          </a:p>
        </p:txBody>
      </p:sp>
      <p:sp>
        <p:nvSpPr>
          <p:cNvPr id="8" name="Shape 6"/>
          <p:cNvSpPr/>
          <p:nvPr/>
        </p:nvSpPr>
        <p:spPr>
          <a:xfrm>
            <a:off x="3172968" y="1463040"/>
            <a:ext cx="530352" cy="329184"/>
          </a:xfrm>
          <a:prstGeom prst="roundRect">
            <a:avLst>
              <a:gd name="adj" fmla="val 22222"/>
            </a:avLst>
          </a:prstGeom>
          <a:solidFill>
            <a:srgbClr val="4CC9F0"/>
          </a:solidFill>
          <a:ln w="12700">
            <a:solidFill>
              <a:srgbClr val="4CC9F0"/>
            </a:solidFill>
            <a:prstDash val="solid"/>
          </a:ln>
        </p:spPr>
      </p:sp>
      <p:sp>
        <p:nvSpPr>
          <p:cNvPr id="9" name="Text 7"/>
          <p:cNvSpPr/>
          <p:nvPr/>
        </p:nvSpPr>
        <p:spPr>
          <a:xfrm>
            <a:off x="3282696" y="1517904"/>
            <a:ext cx="310896"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01</a:t>
            </a:r>
            <a:endParaRPr lang="en-US" sz="1000" dirty="0"/>
          </a:p>
        </p:txBody>
      </p:sp>
      <p:sp>
        <p:nvSpPr>
          <p:cNvPr id="10" name="Shape 8"/>
          <p:cNvSpPr/>
          <p:nvPr/>
        </p:nvSpPr>
        <p:spPr>
          <a:xfrm>
            <a:off x="4297680" y="1325880"/>
            <a:ext cx="3456432" cy="1554480"/>
          </a:xfrm>
          <a:prstGeom prst="roundRect">
            <a:avLst>
              <a:gd name="adj" fmla="val 5294"/>
            </a:avLst>
          </a:prstGeom>
          <a:solidFill>
            <a:srgbClr val="121A2B"/>
          </a:solidFill>
          <a:ln w="12700">
            <a:solidFill>
              <a:srgbClr val="273650"/>
            </a:solidFill>
            <a:prstDash val="solid"/>
          </a:ln>
        </p:spPr>
      </p:sp>
      <p:sp>
        <p:nvSpPr>
          <p:cNvPr id="11" name="Shape 9"/>
          <p:cNvSpPr/>
          <p:nvPr/>
        </p:nvSpPr>
        <p:spPr>
          <a:xfrm>
            <a:off x="4297680" y="1325880"/>
            <a:ext cx="64008" cy="1554480"/>
          </a:xfrm>
          <a:prstGeom prst="rect">
            <a:avLst/>
          </a:prstGeom>
          <a:solidFill>
            <a:srgbClr val="24D1B4"/>
          </a:solidFill>
          <a:ln w="12700">
            <a:solidFill>
              <a:srgbClr val="24D1B4"/>
            </a:solidFill>
            <a:prstDash val="solid"/>
          </a:ln>
        </p:spPr>
      </p:sp>
      <p:sp>
        <p:nvSpPr>
          <p:cNvPr id="12" name="Text 10"/>
          <p:cNvSpPr/>
          <p:nvPr/>
        </p:nvSpPr>
        <p:spPr>
          <a:xfrm>
            <a:off x="4498848" y="1490472"/>
            <a:ext cx="3108960"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Dashboard</a:t>
            </a:r>
            <a:endParaRPr lang="en-US" sz="1500" dirty="0"/>
          </a:p>
        </p:txBody>
      </p:sp>
      <p:sp>
        <p:nvSpPr>
          <p:cNvPr id="13" name="Text 11"/>
          <p:cNvSpPr/>
          <p:nvPr/>
        </p:nvSpPr>
        <p:spPr>
          <a:xfrm>
            <a:off x="4498848" y="1828800"/>
            <a:ext cx="3090672" cy="914400"/>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Open / active / resolved summary</a:t>
            </a:r>
            <a:endParaRPr lang="en-US" sz="1050" dirty="0"/>
          </a:p>
        </p:txBody>
      </p:sp>
      <p:sp>
        <p:nvSpPr>
          <p:cNvPr id="14" name="Shape 12"/>
          <p:cNvSpPr/>
          <p:nvPr/>
        </p:nvSpPr>
        <p:spPr>
          <a:xfrm>
            <a:off x="6903720" y="1463040"/>
            <a:ext cx="530352" cy="329184"/>
          </a:xfrm>
          <a:prstGeom prst="roundRect">
            <a:avLst>
              <a:gd name="adj" fmla="val 22222"/>
            </a:avLst>
          </a:prstGeom>
          <a:solidFill>
            <a:srgbClr val="24D1B4"/>
          </a:solidFill>
          <a:ln w="12700">
            <a:solidFill>
              <a:srgbClr val="24D1B4"/>
            </a:solidFill>
            <a:prstDash val="solid"/>
          </a:ln>
        </p:spPr>
      </p:sp>
      <p:sp>
        <p:nvSpPr>
          <p:cNvPr id="15" name="Text 13"/>
          <p:cNvSpPr/>
          <p:nvPr/>
        </p:nvSpPr>
        <p:spPr>
          <a:xfrm>
            <a:off x="7013448" y="1517904"/>
            <a:ext cx="310896"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02</a:t>
            </a:r>
            <a:endParaRPr lang="en-US" sz="1000" dirty="0"/>
          </a:p>
        </p:txBody>
      </p:sp>
      <p:sp>
        <p:nvSpPr>
          <p:cNvPr id="16" name="Shape 14"/>
          <p:cNvSpPr/>
          <p:nvPr/>
        </p:nvSpPr>
        <p:spPr>
          <a:xfrm>
            <a:off x="8028432" y="1325880"/>
            <a:ext cx="3456432" cy="1554480"/>
          </a:xfrm>
          <a:prstGeom prst="roundRect">
            <a:avLst>
              <a:gd name="adj" fmla="val 5294"/>
            </a:avLst>
          </a:prstGeom>
          <a:solidFill>
            <a:srgbClr val="121A2B"/>
          </a:solidFill>
          <a:ln w="12700">
            <a:solidFill>
              <a:srgbClr val="273650"/>
            </a:solidFill>
            <a:prstDash val="solid"/>
          </a:ln>
        </p:spPr>
      </p:sp>
      <p:sp>
        <p:nvSpPr>
          <p:cNvPr id="17" name="Shape 15"/>
          <p:cNvSpPr/>
          <p:nvPr/>
        </p:nvSpPr>
        <p:spPr>
          <a:xfrm>
            <a:off x="8028432" y="1325880"/>
            <a:ext cx="64008" cy="1554480"/>
          </a:xfrm>
          <a:prstGeom prst="rect">
            <a:avLst/>
          </a:prstGeom>
          <a:solidFill>
            <a:srgbClr val="FFB35C"/>
          </a:solidFill>
          <a:ln w="12700">
            <a:solidFill>
              <a:srgbClr val="FFB35C"/>
            </a:solidFill>
            <a:prstDash val="solid"/>
          </a:ln>
        </p:spPr>
      </p:sp>
      <p:sp>
        <p:nvSpPr>
          <p:cNvPr id="18" name="Text 16"/>
          <p:cNvSpPr/>
          <p:nvPr/>
        </p:nvSpPr>
        <p:spPr>
          <a:xfrm>
            <a:off x="8229600" y="1490472"/>
            <a:ext cx="3108960"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Submit Complaint</a:t>
            </a:r>
            <a:endParaRPr lang="en-US" sz="1500" dirty="0"/>
          </a:p>
        </p:txBody>
      </p:sp>
      <p:sp>
        <p:nvSpPr>
          <p:cNvPr id="19" name="Text 17"/>
          <p:cNvSpPr/>
          <p:nvPr/>
        </p:nvSpPr>
        <p:spPr>
          <a:xfrm>
            <a:off x="8229600" y="1828800"/>
            <a:ext cx="3090672" cy="914400"/>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Category • location • details • priority</a:t>
            </a:r>
            <a:endParaRPr lang="en-US" sz="1050" dirty="0"/>
          </a:p>
        </p:txBody>
      </p:sp>
      <p:sp>
        <p:nvSpPr>
          <p:cNvPr id="20" name="Shape 18"/>
          <p:cNvSpPr/>
          <p:nvPr/>
        </p:nvSpPr>
        <p:spPr>
          <a:xfrm>
            <a:off x="10634472" y="1463040"/>
            <a:ext cx="530352" cy="329184"/>
          </a:xfrm>
          <a:prstGeom prst="roundRect">
            <a:avLst>
              <a:gd name="adj" fmla="val 22222"/>
            </a:avLst>
          </a:prstGeom>
          <a:solidFill>
            <a:srgbClr val="FFB35C"/>
          </a:solidFill>
          <a:ln w="12700">
            <a:solidFill>
              <a:srgbClr val="FFB35C"/>
            </a:solidFill>
            <a:prstDash val="solid"/>
          </a:ln>
        </p:spPr>
      </p:sp>
      <p:sp>
        <p:nvSpPr>
          <p:cNvPr id="21" name="Text 19"/>
          <p:cNvSpPr/>
          <p:nvPr/>
        </p:nvSpPr>
        <p:spPr>
          <a:xfrm>
            <a:off x="10744200" y="1517904"/>
            <a:ext cx="310896"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03</a:t>
            </a:r>
            <a:endParaRPr lang="en-US" sz="1000" dirty="0"/>
          </a:p>
        </p:txBody>
      </p:sp>
      <p:sp>
        <p:nvSpPr>
          <p:cNvPr id="22" name="Shape 20"/>
          <p:cNvSpPr/>
          <p:nvPr/>
        </p:nvSpPr>
        <p:spPr>
          <a:xfrm>
            <a:off x="566928" y="3227832"/>
            <a:ext cx="3456432" cy="1554480"/>
          </a:xfrm>
          <a:prstGeom prst="roundRect">
            <a:avLst>
              <a:gd name="adj" fmla="val 5294"/>
            </a:avLst>
          </a:prstGeom>
          <a:solidFill>
            <a:srgbClr val="121A2B"/>
          </a:solidFill>
          <a:ln w="12700">
            <a:solidFill>
              <a:srgbClr val="273650"/>
            </a:solidFill>
            <a:prstDash val="solid"/>
          </a:ln>
        </p:spPr>
      </p:sp>
      <p:sp>
        <p:nvSpPr>
          <p:cNvPr id="23" name="Shape 21"/>
          <p:cNvSpPr/>
          <p:nvPr/>
        </p:nvSpPr>
        <p:spPr>
          <a:xfrm>
            <a:off x="566928" y="3227832"/>
            <a:ext cx="64008" cy="1554480"/>
          </a:xfrm>
          <a:prstGeom prst="rect">
            <a:avLst/>
          </a:prstGeom>
          <a:solidFill>
            <a:srgbClr val="B39DFF"/>
          </a:solidFill>
          <a:ln w="12700">
            <a:solidFill>
              <a:srgbClr val="B39DFF"/>
            </a:solidFill>
            <a:prstDash val="solid"/>
          </a:ln>
        </p:spPr>
      </p:sp>
      <p:sp>
        <p:nvSpPr>
          <p:cNvPr id="24" name="Text 22"/>
          <p:cNvSpPr/>
          <p:nvPr/>
        </p:nvSpPr>
        <p:spPr>
          <a:xfrm>
            <a:off x="768096" y="3392424"/>
            <a:ext cx="3108960"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My Complaints</a:t>
            </a:r>
            <a:endParaRPr lang="en-US" sz="1500" dirty="0"/>
          </a:p>
        </p:txBody>
      </p:sp>
      <p:sp>
        <p:nvSpPr>
          <p:cNvPr id="25" name="Text 23"/>
          <p:cNvSpPr/>
          <p:nvPr/>
        </p:nvSpPr>
        <p:spPr>
          <a:xfrm>
            <a:off x="768096" y="3730752"/>
            <a:ext cx="3090672" cy="914400"/>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List + filters + status history</a:t>
            </a:r>
            <a:endParaRPr lang="en-US" sz="1050" dirty="0"/>
          </a:p>
        </p:txBody>
      </p:sp>
      <p:sp>
        <p:nvSpPr>
          <p:cNvPr id="26" name="Shape 24"/>
          <p:cNvSpPr/>
          <p:nvPr/>
        </p:nvSpPr>
        <p:spPr>
          <a:xfrm>
            <a:off x="3172968" y="3364992"/>
            <a:ext cx="530352" cy="329184"/>
          </a:xfrm>
          <a:prstGeom prst="roundRect">
            <a:avLst>
              <a:gd name="adj" fmla="val 22222"/>
            </a:avLst>
          </a:prstGeom>
          <a:solidFill>
            <a:srgbClr val="B39DFF"/>
          </a:solidFill>
          <a:ln w="12700">
            <a:solidFill>
              <a:srgbClr val="B39DFF"/>
            </a:solidFill>
            <a:prstDash val="solid"/>
          </a:ln>
        </p:spPr>
      </p:sp>
      <p:sp>
        <p:nvSpPr>
          <p:cNvPr id="27" name="Text 25"/>
          <p:cNvSpPr/>
          <p:nvPr/>
        </p:nvSpPr>
        <p:spPr>
          <a:xfrm>
            <a:off x="3282696" y="3419856"/>
            <a:ext cx="310896"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04</a:t>
            </a:r>
            <a:endParaRPr lang="en-US" sz="1000" dirty="0"/>
          </a:p>
        </p:txBody>
      </p:sp>
      <p:sp>
        <p:nvSpPr>
          <p:cNvPr id="28" name="Shape 26"/>
          <p:cNvSpPr/>
          <p:nvPr/>
        </p:nvSpPr>
        <p:spPr>
          <a:xfrm>
            <a:off x="4297680" y="3227832"/>
            <a:ext cx="3456432" cy="1554480"/>
          </a:xfrm>
          <a:prstGeom prst="roundRect">
            <a:avLst>
              <a:gd name="adj" fmla="val 5294"/>
            </a:avLst>
          </a:prstGeom>
          <a:solidFill>
            <a:srgbClr val="121A2B"/>
          </a:solidFill>
          <a:ln w="12700">
            <a:solidFill>
              <a:srgbClr val="273650"/>
            </a:solidFill>
            <a:prstDash val="solid"/>
          </a:ln>
        </p:spPr>
      </p:sp>
      <p:sp>
        <p:nvSpPr>
          <p:cNvPr id="29" name="Shape 27"/>
          <p:cNvSpPr/>
          <p:nvPr/>
        </p:nvSpPr>
        <p:spPr>
          <a:xfrm>
            <a:off x="4297680" y="3227832"/>
            <a:ext cx="64008" cy="1554480"/>
          </a:xfrm>
          <a:prstGeom prst="rect">
            <a:avLst/>
          </a:prstGeom>
          <a:solidFill>
            <a:srgbClr val="FF6B7A"/>
          </a:solidFill>
          <a:ln w="12700">
            <a:solidFill>
              <a:srgbClr val="FF6B7A"/>
            </a:solidFill>
            <a:prstDash val="solid"/>
          </a:ln>
        </p:spPr>
      </p:sp>
      <p:sp>
        <p:nvSpPr>
          <p:cNvPr id="30" name="Text 28"/>
          <p:cNvSpPr/>
          <p:nvPr/>
        </p:nvSpPr>
        <p:spPr>
          <a:xfrm>
            <a:off x="4498848" y="3392424"/>
            <a:ext cx="3108960"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Admin Dashboard</a:t>
            </a:r>
            <a:endParaRPr lang="en-US" sz="1500" dirty="0"/>
          </a:p>
        </p:txBody>
      </p:sp>
      <p:sp>
        <p:nvSpPr>
          <p:cNvPr id="31" name="Text 29"/>
          <p:cNvSpPr/>
          <p:nvPr/>
        </p:nvSpPr>
        <p:spPr>
          <a:xfrm>
            <a:off x="4498848" y="3730752"/>
            <a:ext cx="3090672" cy="914400"/>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Review • assign • reassign • contact</a:t>
            </a:r>
            <a:endParaRPr lang="en-US" sz="1050" dirty="0"/>
          </a:p>
        </p:txBody>
      </p:sp>
      <p:sp>
        <p:nvSpPr>
          <p:cNvPr id="32" name="Shape 30"/>
          <p:cNvSpPr/>
          <p:nvPr/>
        </p:nvSpPr>
        <p:spPr>
          <a:xfrm>
            <a:off x="6903720" y="3364992"/>
            <a:ext cx="530352" cy="329184"/>
          </a:xfrm>
          <a:prstGeom prst="roundRect">
            <a:avLst>
              <a:gd name="adj" fmla="val 22222"/>
            </a:avLst>
          </a:prstGeom>
          <a:solidFill>
            <a:srgbClr val="FF6B7A"/>
          </a:solidFill>
          <a:ln w="12700">
            <a:solidFill>
              <a:srgbClr val="FF6B7A"/>
            </a:solidFill>
            <a:prstDash val="solid"/>
          </a:ln>
        </p:spPr>
      </p:sp>
      <p:sp>
        <p:nvSpPr>
          <p:cNvPr id="33" name="Text 31"/>
          <p:cNvSpPr/>
          <p:nvPr/>
        </p:nvSpPr>
        <p:spPr>
          <a:xfrm>
            <a:off x="7013448" y="3419856"/>
            <a:ext cx="310896"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05</a:t>
            </a:r>
            <a:endParaRPr lang="en-US" sz="1000" dirty="0"/>
          </a:p>
        </p:txBody>
      </p:sp>
      <p:sp>
        <p:nvSpPr>
          <p:cNvPr id="34" name="Shape 32"/>
          <p:cNvSpPr/>
          <p:nvPr/>
        </p:nvSpPr>
        <p:spPr>
          <a:xfrm>
            <a:off x="8028432" y="3227832"/>
            <a:ext cx="3456432" cy="1554480"/>
          </a:xfrm>
          <a:prstGeom prst="roundRect">
            <a:avLst>
              <a:gd name="adj" fmla="val 5294"/>
            </a:avLst>
          </a:prstGeom>
          <a:solidFill>
            <a:srgbClr val="121A2B"/>
          </a:solidFill>
          <a:ln w="12700">
            <a:solidFill>
              <a:srgbClr val="273650"/>
            </a:solidFill>
            <a:prstDash val="solid"/>
          </a:ln>
        </p:spPr>
      </p:sp>
      <p:sp>
        <p:nvSpPr>
          <p:cNvPr id="35" name="Shape 33"/>
          <p:cNvSpPr/>
          <p:nvPr/>
        </p:nvSpPr>
        <p:spPr>
          <a:xfrm>
            <a:off x="8028432" y="3227832"/>
            <a:ext cx="64008" cy="1554480"/>
          </a:xfrm>
          <a:prstGeom prst="rect">
            <a:avLst/>
          </a:prstGeom>
          <a:solidFill>
            <a:srgbClr val="4CC9F0"/>
          </a:solidFill>
          <a:ln w="12700">
            <a:solidFill>
              <a:srgbClr val="4CC9F0"/>
            </a:solidFill>
            <a:prstDash val="solid"/>
          </a:ln>
        </p:spPr>
      </p:sp>
      <p:sp>
        <p:nvSpPr>
          <p:cNvPr id="36" name="Text 34"/>
          <p:cNvSpPr/>
          <p:nvPr/>
        </p:nvSpPr>
        <p:spPr>
          <a:xfrm>
            <a:off x="8229600" y="3392424"/>
            <a:ext cx="3108960"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Notifications</a:t>
            </a:r>
            <a:endParaRPr lang="en-US" sz="1500" dirty="0"/>
          </a:p>
        </p:txBody>
      </p:sp>
      <p:sp>
        <p:nvSpPr>
          <p:cNvPr id="37" name="Text 35"/>
          <p:cNvSpPr/>
          <p:nvPr/>
        </p:nvSpPr>
        <p:spPr>
          <a:xfrm>
            <a:off x="8229600" y="3730752"/>
            <a:ext cx="3090672" cy="914400"/>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Status changes + key updates</a:t>
            </a:r>
            <a:endParaRPr lang="en-US" sz="1050" dirty="0"/>
          </a:p>
        </p:txBody>
      </p:sp>
      <p:sp>
        <p:nvSpPr>
          <p:cNvPr id="38" name="Shape 36"/>
          <p:cNvSpPr/>
          <p:nvPr/>
        </p:nvSpPr>
        <p:spPr>
          <a:xfrm>
            <a:off x="10634472" y="3364992"/>
            <a:ext cx="530352" cy="329184"/>
          </a:xfrm>
          <a:prstGeom prst="roundRect">
            <a:avLst>
              <a:gd name="adj" fmla="val 22222"/>
            </a:avLst>
          </a:prstGeom>
          <a:solidFill>
            <a:srgbClr val="4CC9F0"/>
          </a:solidFill>
          <a:ln w="12700">
            <a:solidFill>
              <a:srgbClr val="4CC9F0"/>
            </a:solidFill>
            <a:prstDash val="solid"/>
          </a:ln>
        </p:spPr>
      </p:sp>
      <p:sp>
        <p:nvSpPr>
          <p:cNvPr id="39" name="Text 37"/>
          <p:cNvSpPr/>
          <p:nvPr/>
        </p:nvSpPr>
        <p:spPr>
          <a:xfrm>
            <a:off x="10744200" y="3419856"/>
            <a:ext cx="310896"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06</a:t>
            </a:r>
            <a:endParaRPr lang="en-US" sz="1000" dirty="0"/>
          </a:p>
        </p:txBody>
      </p:sp>
      <p:sp>
        <p:nvSpPr>
          <p:cNvPr id="43"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05  •  TECHNICAL STRUCTURE</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Back-End</a:t>
            </a:r>
            <a:endParaRPr lang="en-US" sz="2700" dirty="0"/>
          </a:p>
        </p:txBody>
      </p:sp>
      <p:sp>
        <p:nvSpPr>
          <p:cNvPr id="4" name="Shape 2"/>
          <p:cNvSpPr/>
          <p:nvPr/>
        </p:nvSpPr>
        <p:spPr>
          <a:xfrm>
            <a:off x="402336" y="2843784"/>
            <a:ext cx="2514600" cy="1463040"/>
          </a:xfrm>
          <a:prstGeom prst="roundRect">
            <a:avLst>
              <a:gd name="adj" fmla="val 5625"/>
            </a:avLst>
          </a:prstGeom>
          <a:solidFill>
            <a:srgbClr val="121A2B"/>
          </a:solidFill>
          <a:ln w="12700">
            <a:solidFill>
              <a:srgbClr val="273650"/>
            </a:solidFill>
            <a:prstDash val="solid"/>
          </a:ln>
        </p:spPr>
      </p:sp>
      <p:sp>
        <p:nvSpPr>
          <p:cNvPr id="5" name="Shape 3"/>
          <p:cNvSpPr/>
          <p:nvPr/>
        </p:nvSpPr>
        <p:spPr>
          <a:xfrm>
            <a:off x="402336" y="2843784"/>
            <a:ext cx="64008" cy="1463040"/>
          </a:xfrm>
          <a:prstGeom prst="rect">
            <a:avLst/>
          </a:prstGeom>
          <a:solidFill>
            <a:srgbClr val="4CC9F0"/>
          </a:solidFill>
          <a:ln w="12700">
            <a:solidFill>
              <a:srgbClr val="4CC9F0"/>
            </a:solidFill>
            <a:prstDash val="solid"/>
          </a:ln>
        </p:spPr>
      </p:sp>
      <p:sp>
        <p:nvSpPr>
          <p:cNvPr id="6" name="Text 4"/>
          <p:cNvSpPr/>
          <p:nvPr/>
        </p:nvSpPr>
        <p:spPr>
          <a:xfrm>
            <a:off x="723093" y="2889025"/>
            <a:ext cx="2167128"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Browser / UI</a:t>
            </a:r>
            <a:endParaRPr lang="en-US" sz="1500" dirty="0"/>
          </a:p>
        </p:txBody>
      </p:sp>
      <p:sp>
        <p:nvSpPr>
          <p:cNvPr id="7" name="Text 5"/>
          <p:cNvSpPr/>
          <p:nvPr/>
        </p:nvSpPr>
        <p:spPr>
          <a:xfrm>
            <a:off x="689829" y="3299774"/>
            <a:ext cx="2148840" cy="822960"/>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HTML • CSS • JavaScript</a:t>
            </a:r>
            <a:endParaRPr lang="en-US" sz="1050" dirty="0"/>
          </a:p>
        </p:txBody>
      </p:sp>
      <p:sp>
        <p:nvSpPr>
          <p:cNvPr id="8" name="Shape 6"/>
          <p:cNvSpPr/>
          <p:nvPr/>
        </p:nvSpPr>
        <p:spPr>
          <a:xfrm flipV="1">
            <a:off x="2914764" y="3555995"/>
            <a:ext cx="341218" cy="3"/>
          </a:xfrm>
          <a:prstGeom prst="line">
            <a:avLst/>
          </a:prstGeom>
          <a:noFill/>
          <a:ln w="19050">
            <a:solidFill>
              <a:srgbClr val="273650"/>
            </a:solidFill>
            <a:prstDash val="solid"/>
            <a:tailEnd type="triangle"/>
          </a:ln>
        </p:spPr>
      </p:sp>
      <p:sp>
        <p:nvSpPr>
          <p:cNvPr id="9" name="Shape 7"/>
          <p:cNvSpPr/>
          <p:nvPr/>
        </p:nvSpPr>
        <p:spPr>
          <a:xfrm>
            <a:off x="3282696" y="2843784"/>
            <a:ext cx="2514600" cy="1463040"/>
          </a:xfrm>
          <a:prstGeom prst="roundRect">
            <a:avLst>
              <a:gd name="adj" fmla="val 5625"/>
            </a:avLst>
          </a:prstGeom>
          <a:solidFill>
            <a:srgbClr val="121A2B"/>
          </a:solidFill>
          <a:ln w="12700">
            <a:solidFill>
              <a:srgbClr val="273650"/>
            </a:solidFill>
            <a:prstDash val="solid"/>
          </a:ln>
        </p:spPr>
      </p:sp>
      <p:sp>
        <p:nvSpPr>
          <p:cNvPr id="10" name="Shape 8"/>
          <p:cNvSpPr/>
          <p:nvPr/>
        </p:nvSpPr>
        <p:spPr>
          <a:xfrm>
            <a:off x="3271380" y="2843784"/>
            <a:ext cx="64008" cy="1463040"/>
          </a:xfrm>
          <a:prstGeom prst="rect">
            <a:avLst/>
          </a:prstGeom>
          <a:solidFill>
            <a:srgbClr val="FFB35C"/>
          </a:solidFill>
          <a:ln w="12700">
            <a:solidFill>
              <a:srgbClr val="FFB35C"/>
            </a:solidFill>
            <a:prstDash val="solid"/>
          </a:ln>
        </p:spPr>
      </p:sp>
      <p:sp>
        <p:nvSpPr>
          <p:cNvPr id="11" name="Text 9"/>
          <p:cNvSpPr/>
          <p:nvPr/>
        </p:nvSpPr>
        <p:spPr>
          <a:xfrm>
            <a:off x="3557733" y="2889025"/>
            <a:ext cx="2167128"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API / Logic Layer</a:t>
            </a:r>
            <a:endParaRPr lang="en-US" sz="1500" dirty="0"/>
          </a:p>
        </p:txBody>
      </p:sp>
      <p:sp>
        <p:nvSpPr>
          <p:cNvPr id="12" name="Text 10"/>
          <p:cNvSpPr/>
          <p:nvPr/>
        </p:nvSpPr>
        <p:spPr>
          <a:xfrm>
            <a:off x="3491922" y="3288671"/>
            <a:ext cx="2148840" cy="822960"/>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Validate requests • permissions • status rules</a:t>
            </a:r>
            <a:endParaRPr lang="en-US" sz="1050" dirty="0"/>
          </a:p>
        </p:txBody>
      </p:sp>
      <p:sp>
        <p:nvSpPr>
          <p:cNvPr id="13" name="Shape 11"/>
          <p:cNvSpPr/>
          <p:nvPr/>
        </p:nvSpPr>
        <p:spPr>
          <a:xfrm>
            <a:off x="5808612" y="3555999"/>
            <a:ext cx="354444" cy="1"/>
          </a:xfrm>
          <a:prstGeom prst="line">
            <a:avLst/>
          </a:prstGeom>
          <a:noFill/>
          <a:ln w="19050">
            <a:solidFill>
              <a:srgbClr val="273650"/>
            </a:solidFill>
            <a:prstDash val="solid"/>
            <a:tailEnd type="triangle"/>
          </a:ln>
        </p:spPr>
      </p:sp>
      <p:sp>
        <p:nvSpPr>
          <p:cNvPr id="14" name="Shape 12"/>
          <p:cNvSpPr/>
          <p:nvPr/>
        </p:nvSpPr>
        <p:spPr>
          <a:xfrm>
            <a:off x="6190488" y="2843784"/>
            <a:ext cx="2514600" cy="1463040"/>
          </a:xfrm>
          <a:prstGeom prst="roundRect">
            <a:avLst>
              <a:gd name="adj" fmla="val 5625"/>
            </a:avLst>
          </a:prstGeom>
          <a:solidFill>
            <a:srgbClr val="121A2B"/>
          </a:solidFill>
          <a:ln w="12700">
            <a:solidFill>
              <a:srgbClr val="273650"/>
            </a:solidFill>
            <a:prstDash val="solid"/>
          </a:ln>
        </p:spPr>
      </p:sp>
      <p:sp>
        <p:nvSpPr>
          <p:cNvPr id="15" name="Shape 13"/>
          <p:cNvSpPr/>
          <p:nvPr/>
        </p:nvSpPr>
        <p:spPr>
          <a:xfrm>
            <a:off x="6189771" y="2843784"/>
            <a:ext cx="64008" cy="1463040"/>
          </a:xfrm>
          <a:prstGeom prst="rect">
            <a:avLst/>
          </a:prstGeom>
          <a:solidFill>
            <a:srgbClr val="24D1B4"/>
          </a:solidFill>
          <a:ln w="12700">
            <a:solidFill>
              <a:srgbClr val="24D1B4"/>
            </a:solidFill>
            <a:prstDash val="solid"/>
          </a:ln>
        </p:spPr>
      </p:sp>
      <p:sp>
        <p:nvSpPr>
          <p:cNvPr id="16" name="Text 14"/>
          <p:cNvSpPr/>
          <p:nvPr/>
        </p:nvSpPr>
        <p:spPr>
          <a:xfrm>
            <a:off x="6476124" y="2889025"/>
            <a:ext cx="2167128"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Firebase</a:t>
            </a:r>
            <a:endParaRPr lang="en-US" sz="1500" dirty="0"/>
          </a:p>
        </p:txBody>
      </p:sp>
      <p:sp>
        <p:nvSpPr>
          <p:cNvPr id="17" name="Text 15"/>
          <p:cNvSpPr/>
          <p:nvPr/>
        </p:nvSpPr>
        <p:spPr>
          <a:xfrm>
            <a:off x="6432014" y="3288671"/>
            <a:ext cx="2148840" cy="822960"/>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Authentication • Firestore data • timestamps</a:t>
            </a:r>
            <a:endParaRPr lang="en-US" sz="1050" dirty="0"/>
          </a:p>
        </p:txBody>
      </p:sp>
      <p:sp>
        <p:nvSpPr>
          <p:cNvPr id="18" name="Shape 16"/>
          <p:cNvSpPr/>
          <p:nvPr/>
        </p:nvSpPr>
        <p:spPr>
          <a:xfrm flipV="1">
            <a:off x="8705088" y="3627717"/>
            <a:ext cx="356616" cy="2448"/>
          </a:xfrm>
          <a:prstGeom prst="line">
            <a:avLst/>
          </a:prstGeom>
          <a:noFill/>
          <a:ln w="19050">
            <a:solidFill>
              <a:srgbClr val="273650"/>
            </a:solidFill>
            <a:prstDash val="solid"/>
            <a:tailEnd type="triangle"/>
          </a:ln>
        </p:spPr>
      </p:sp>
      <p:sp>
        <p:nvSpPr>
          <p:cNvPr id="19" name="Shape 17"/>
          <p:cNvSpPr/>
          <p:nvPr/>
        </p:nvSpPr>
        <p:spPr>
          <a:xfrm>
            <a:off x="9061704" y="2807208"/>
            <a:ext cx="2514600" cy="1463040"/>
          </a:xfrm>
          <a:prstGeom prst="roundRect">
            <a:avLst>
              <a:gd name="adj" fmla="val 5625"/>
            </a:avLst>
          </a:prstGeom>
          <a:solidFill>
            <a:srgbClr val="121A2B"/>
          </a:solidFill>
          <a:ln w="12700">
            <a:solidFill>
              <a:srgbClr val="273650"/>
            </a:solidFill>
            <a:prstDash val="solid"/>
          </a:ln>
        </p:spPr>
      </p:sp>
      <p:sp>
        <p:nvSpPr>
          <p:cNvPr id="20" name="Shape 18"/>
          <p:cNvSpPr/>
          <p:nvPr/>
        </p:nvSpPr>
        <p:spPr>
          <a:xfrm>
            <a:off x="9061704" y="2807208"/>
            <a:ext cx="64008" cy="1463040"/>
          </a:xfrm>
          <a:prstGeom prst="rect">
            <a:avLst/>
          </a:prstGeom>
          <a:solidFill>
            <a:srgbClr val="B39DFF"/>
          </a:solidFill>
          <a:ln w="12700">
            <a:solidFill>
              <a:srgbClr val="B39DFF"/>
            </a:solidFill>
            <a:prstDash val="solid"/>
          </a:ln>
        </p:spPr>
      </p:sp>
      <p:sp>
        <p:nvSpPr>
          <p:cNvPr id="21" name="Text 19"/>
          <p:cNvSpPr/>
          <p:nvPr/>
        </p:nvSpPr>
        <p:spPr>
          <a:xfrm>
            <a:off x="9235440" y="2889025"/>
            <a:ext cx="2167128"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Notification Layer</a:t>
            </a:r>
            <a:endParaRPr lang="en-US" sz="1500" dirty="0"/>
          </a:p>
        </p:txBody>
      </p:sp>
      <p:sp>
        <p:nvSpPr>
          <p:cNvPr id="22" name="Text 20"/>
          <p:cNvSpPr/>
          <p:nvPr/>
        </p:nvSpPr>
        <p:spPr>
          <a:xfrm>
            <a:off x="9235440" y="3319271"/>
            <a:ext cx="2148840" cy="822960"/>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Trigger on important status changes</a:t>
            </a:r>
            <a:endParaRPr lang="en-US" sz="1050" dirty="0"/>
          </a:p>
        </p:txBody>
      </p:sp>
      <p:sp>
        <p:nvSpPr>
          <p:cNvPr id="48"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05  •  UI PREVIEW</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Campus Care Student UI</a:t>
            </a:r>
            <a:endParaRPr lang="en-US" sz="2700" dirty="0"/>
          </a:p>
        </p:txBody>
      </p:sp>
      <p:sp>
        <p:nvSpPr>
          <p:cNvPr id="4" name="Shape 2"/>
          <p:cNvSpPr/>
          <p:nvPr/>
        </p:nvSpPr>
        <p:spPr>
          <a:xfrm>
            <a:off x="566928" y="1252728"/>
            <a:ext cx="11018520" cy="4754880"/>
          </a:xfrm>
          <a:prstGeom prst="roundRect">
            <a:avLst>
              <a:gd name="adj" fmla="val 1923"/>
            </a:avLst>
          </a:prstGeom>
          <a:solidFill>
            <a:srgbClr val="F7F9FC"/>
          </a:solidFill>
          <a:ln w="15240">
            <a:solidFill>
              <a:srgbClr val="273650"/>
            </a:solidFill>
            <a:prstDash val="solid"/>
          </a:ln>
        </p:spPr>
      </p:sp>
      <p:sp>
        <p:nvSpPr>
          <p:cNvPr id="5" name="Shape 3"/>
          <p:cNvSpPr/>
          <p:nvPr/>
        </p:nvSpPr>
        <p:spPr>
          <a:xfrm>
            <a:off x="566928" y="1252728"/>
            <a:ext cx="11018520" cy="457200"/>
          </a:xfrm>
          <a:prstGeom prst="rect">
            <a:avLst/>
          </a:prstGeom>
          <a:solidFill>
            <a:srgbClr val="E7ECF4"/>
          </a:solidFill>
          <a:ln w="12700">
            <a:solidFill>
              <a:srgbClr val="E7ECF4"/>
            </a:solidFill>
            <a:prstDash val="solid"/>
          </a:ln>
        </p:spPr>
        <p:txBody>
          <a:bodyPr/>
          <a:lstStyle/>
          <a:p>
            <a:endParaRPr lang="en-US"/>
          </a:p>
        </p:txBody>
      </p:sp>
      <p:sp>
        <p:nvSpPr>
          <p:cNvPr id="6" name="Shape 4"/>
          <p:cNvSpPr/>
          <p:nvPr/>
        </p:nvSpPr>
        <p:spPr>
          <a:xfrm>
            <a:off x="749808" y="1399032"/>
            <a:ext cx="73152" cy="73152"/>
          </a:xfrm>
          <a:prstGeom prst="ellipse">
            <a:avLst/>
          </a:prstGeom>
          <a:solidFill>
            <a:srgbClr val="AAB6CA"/>
          </a:solidFill>
          <a:ln w="12700">
            <a:solidFill>
              <a:srgbClr val="AAB6CA"/>
            </a:solidFill>
            <a:prstDash val="solid"/>
          </a:ln>
        </p:spPr>
      </p:sp>
      <p:sp>
        <p:nvSpPr>
          <p:cNvPr id="7" name="Shape 5"/>
          <p:cNvSpPr/>
          <p:nvPr/>
        </p:nvSpPr>
        <p:spPr>
          <a:xfrm>
            <a:off x="914400" y="1399032"/>
            <a:ext cx="73152" cy="73152"/>
          </a:xfrm>
          <a:prstGeom prst="ellipse">
            <a:avLst/>
          </a:prstGeom>
          <a:solidFill>
            <a:srgbClr val="AAB6CA"/>
          </a:solidFill>
          <a:ln w="12700">
            <a:solidFill>
              <a:srgbClr val="AAB6CA"/>
            </a:solidFill>
            <a:prstDash val="solid"/>
          </a:ln>
        </p:spPr>
      </p:sp>
      <p:sp>
        <p:nvSpPr>
          <p:cNvPr id="8" name="Shape 6"/>
          <p:cNvSpPr/>
          <p:nvPr/>
        </p:nvSpPr>
        <p:spPr>
          <a:xfrm>
            <a:off x="1078992" y="1399032"/>
            <a:ext cx="73152" cy="73152"/>
          </a:xfrm>
          <a:prstGeom prst="ellipse">
            <a:avLst/>
          </a:prstGeom>
          <a:solidFill>
            <a:srgbClr val="AAB6CA"/>
          </a:solidFill>
          <a:ln w="12700">
            <a:solidFill>
              <a:srgbClr val="AAB6CA"/>
            </a:solidFill>
            <a:prstDash val="solid"/>
          </a:ln>
        </p:spPr>
      </p:sp>
      <p:sp>
        <p:nvSpPr>
          <p:cNvPr id="9" name="Text 7"/>
          <p:cNvSpPr/>
          <p:nvPr/>
        </p:nvSpPr>
        <p:spPr>
          <a:xfrm>
            <a:off x="1828800" y="1371600"/>
            <a:ext cx="2926080" cy="182880"/>
          </a:xfrm>
          <a:prstGeom prst="rect">
            <a:avLst/>
          </a:prstGeom>
          <a:noFill/>
          <a:ln/>
        </p:spPr>
        <p:txBody>
          <a:bodyPr wrap="square" lIns="0" tIns="0" rIns="0" bIns="0" rtlCol="0" anchor="ctr"/>
          <a:lstStyle/>
          <a:p>
            <a:pPr marL="0" indent="0">
              <a:buNone/>
            </a:pPr>
            <a:r>
              <a:rPr lang="en-US" sz="900" dirty="0">
                <a:solidFill>
                  <a:srgbClr val="526078"/>
                </a:solidFill>
              </a:rPr>
              <a:t>Campus care / dashboard</a:t>
            </a:r>
            <a:endParaRPr lang="en-US" sz="900" dirty="0"/>
          </a:p>
        </p:txBody>
      </p:sp>
      <p:sp>
        <p:nvSpPr>
          <p:cNvPr id="10" name="Shape 8"/>
          <p:cNvSpPr/>
          <p:nvPr/>
        </p:nvSpPr>
        <p:spPr>
          <a:xfrm>
            <a:off x="566928" y="1709928"/>
            <a:ext cx="1828800" cy="4297680"/>
          </a:xfrm>
          <a:prstGeom prst="rect">
            <a:avLst/>
          </a:prstGeom>
          <a:solidFill>
            <a:srgbClr val="0F1728"/>
          </a:solidFill>
          <a:ln w="12700">
            <a:solidFill>
              <a:srgbClr val="0F1728"/>
            </a:solidFill>
            <a:prstDash val="solid"/>
          </a:ln>
        </p:spPr>
      </p:sp>
      <p:sp>
        <p:nvSpPr>
          <p:cNvPr id="11" name="Text 9"/>
          <p:cNvSpPr/>
          <p:nvPr/>
        </p:nvSpPr>
        <p:spPr>
          <a:xfrm>
            <a:off x="777240" y="1920240"/>
            <a:ext cx="1280160" cy="237744"/>
          </a:xfrm>
          <a:prstGeom prst="rect">
            <a:avLst/>
          </a:prstGeom>
          <a:noFill/>
          <a:ln/>
        </p:spPr>
        <p:txBody>
          <a:bodyPr wrap="square" lIns="0" tIns="0" rIns="0" bIns="0" rtlCol="0" anchor="ctr">
            <a:normAutofit/>
          </a:bodyPr>
          <a:lstStyle/>
          <a:p>
            <a:pPr marL="0" indent="0">
              <a:buNone/>
            </a:pPr>
            <a:r>
              <a:rPr lang="en-US" sz="1300" b="1" dirty="0">
                <a:solidFill>
                  <a:srgbClr val="FFFFFF"/>
                </a:solidFill>
              </a:rPr>
              <a:t>CAMPUSCARE</a:t>
            </a:r>
            <a:endParaRPr lang="en-US" sz="1300" dirty="0"/>
          </a:p>
        </p:txBody>
      </p:sp>
      <p:sp>
        <p:nvSpPr>
          <p:cNvPr id="12" name="Shape 10"/>
          <p:cNvSpPr/>
          <p:nvPr/>
        </p:nvSpPr>
        <p:spPr>
          <a:xfrm>
            <a:off x="713232" y="2441448"/>
            <a:ext cx="1499616" cy="347472"/>
          </a:xfrm>
          <a:prstGeom prst="roundRect">
            <a:avLst>
              <a:gd name="adj" fmla="val 15789"/>
            </a:avLst>
          </a:prstGeom>
          <a:solidFill>
            <a:srgbClr val="20314C"/>
          </a:solidFill>
          <a:ln w="12700">
            <a:solidFill>
              <a:srgbClr val="20314C"/>
            </a:solidFill>
            <a:prstDash val="solid"/>
          </a:ln>
        </p:spPr>
      </p:sp>
      <p:sp>
        <p:nvSpPr>
          <p:cNvPr id="13" name="Text 11"/>
          <p:cNvSpPr/>
          <p:nvPr/>
        </p:nvSpPr>
        <p:spPr>
          <a:xfrm>
            <a:off x="877824" y="2487168"/>
            <a:ext cx="1234440" cy="182880"/>
          </a:xfrm>
          <a:prstGeom prst="rect">
            <a:avLst/>
          </a:prstGeom>
          <a:noFill/>
          <a:ln/>
        </p:spPr>
        <p:txBody>
          <a:bodyPr wrap="square" lIns="0" tIns="0" rIns="0" bIns="0" rtlCol="0" anchor="ctr"/>
          <a:lstStyle/>
          <a:p>
            <a:pPr marL="0" indent="0">
              <a:buNone/>
            </a:pPr>
            <a:r>
              <a:rPr lang="en-US" sz="950" dirty="0">
                <a:solidFill>
                  <a:srgbClr val="FFFFFF"/>
                </a:solidFill>
              </a:rPr>
              <a:t>Dashboard</a:t>
            </a:r>
            <a:endParaRPr lang="en-US" sz="950" dirty="0"/>
          </a:p>
        </p:txBody>
      </p:sp>
      <p:sp>
        <p:nvSpPr>
          <p:cNvPr id="14" name="Text 12"/>
          <p:cNvSpPr/>
          <p:nvPr/>
        </p:nvSpPr>
        <p:spPr>
          <a:xfrm>
            <a:off x="877824" y="3063240"/>
            <a:ext cx="1234440" cy="182880"/>
          </a:xfrm>
          <a:prstGeom prst="rect">
            <a:avLst/>
          </a:prstGeom>
          <a:noFill/>
          <a:ln/>
        </p:spPr>
        <p:txBody>
          <a:bodyPr wrap="square" lIns="0" tIns="0" rIns="0" bIns="0" rtlCol="0" anchor="ctr"/>
          <a:lstStyle/>
          <a:p>
            <a:pPr marL="0" indent="0">
              <a:buNone/>
            </a:pPr>
            <a:r>
              <a:rPr lang="en-US" sz="950" dirty="0">
                <a:solidFill>
                  <a:srgbClr val="AAB6CA"/>
                </a:solidFill>
              </a:rPr>
              <a:t>New Complaint</a:t>
            </a:r>
            <a:endParaRPr lang="en-US" sz="950" dirty="0"/>
          </a:p>
        </p:txBody>
      </p:sp>
      <p:sp>
        <p:nvSpPr>
          <p:cNvPr id="15" name="Text 13"/>
          <p:cNvSpPr/>
          <p:nvPr/>
        </p:nvSpPr>
        <p:spPr>
          <a:xfrm>
            <a:off x="877824" y="3639312"/>
            <a:ext cx="1234440" cy="182880"/>
          </a:xfrm>
          <a:prstGeom prst="rect">
            <a:avLst/>
          </a:prstGeom>
          <a:noFill/>
          <a:ln/>
        </p:spPr>
        <p:txBody>
          <a:bodyPr wrap="square" lIns="0" tIns="0" rIns="0" bIns="0" rtlCol="0" anchor="ctr"/>
          <a:lstStyle/>
          <a:p>
            <a:pPr marL="0" indent="0">
              <a:buNone/>
            </a:pPr>
            <a:r>
              <a:rPr lang="en-US" sz="950" dirty="0">
                <a:solidFill>
                  <a:srgbClr val="AAB6CA"/>
                </a:solidFill>
              </a:rPr>
              <a:t>My Complaints</a:t>
            </a:r>
            <a:endParaRPr lang="en-US" sz="950" dirty="0"/>
          </a:p>
        </p:txBody>
      </p:sp>
      <p:sp>
        <p:nvSpPr>
          <p:cNvPr id="16" name="Text 14"/>
          <p:cNvSpPr/>
          <p:nvPr/>
        </p:nvSpPr>
        <p:spPr>
          <a:xfrm>
            <a:off x="877824" y="4215384"/>
            <a:ext cx="1234440" cy="182880"/>
          </a:xfrm>
          <a:prstGeom prst="rect">
            <a:avLst/>
          </a:prstGeom>
          <a:noFill/>
          <a:ln/>
        </p:spPr>
        <p:txBody>
          <a:bodyPr wrap="square" lIns="0" tIns="0" rIns="0" bIns="0" rtlCol="0" anchor="ctr"/>
          <a:lstStyle/>
          <a:p>
            <a:pPr marL="0" indent="0">
              <a:buNone/>
            </a:pPr>
            <a:r>
              <a:rPr lang="en-US" sz="950" dirty="0">
                <a:solidFill>
                  <a:srgbClr val="AAB6CA"/>
                </a:solidFill>
              </a:rPr>
              <a:t>Notifications</a:t>
            </a:r>
            <a:endParaRPr lang="en-US" sz="950" dirty="0"/>
          </a:p>
        </p:txBody>
      </p:sp>
      <p:sp>
        <p:nvSpPr>
          <p:cNvPr id="17" name="Text 15"/>
          <p:cNvSpPr/>
          <p:nvPr/>
        </p:nvSpPr>
        <p:spPr>
          <a:xfrm>
            <a:off x="877824" y="4791456"/>
            <a:ext cx="1234440" cy="182880"/>
          </a:xfrm>
          <a:prstGeom prst="rect">
            <a:avLst/>
          </a:prstGeom>
          <a:noFill/>
          <a:ln/>
        </p:spPr>
        <p:txBody>
          <a:bodyPr wrap="square" lIns="0" tIns="0" rIns="0" bIns="0" rtlCol="0" anchor="ctr"/>
          <a:lstStyle/>
          <a:p>
            <a:pPr marL="0" indent="0">
              <a:buNone/>
            </a:pPr>
            <a:r>
              <a:rPr lang="en-US" sz="950" dirty="0">
                <a:solidFill>
                  <a:srgbClr val="AAB6CA"/>
                </a:solidFill>
              </a:rPr>
              <a:t>Profile</a:t>
            </a:r>
            <a:endParaRPr lang="en-US" sz="950" dirty="0"/>
          </a:p>
        </p:txBody>
      </p:sp>
      <p:sp>
        <p:nvSpPr>
          <p:cNvPr id="18" name="Text 16"/>
          <p:cNvSpPr/>
          <p:nvPr/>
        </p:nvSpPr>
        <p:spPr>
          <a:xfrm>
            <a:off x="2743200" y="1984248"/>
            <a:ext cx="1828800" cy="237744"/>
          </a:xfrm>
          <a:prstGeom prst="rect">
            <a:avLst/>
          </a:prstGeom>
          <a:noFill/>
          <a:ln/>
        </p:spPr>
        <p:txBody>
          <a:bodyPr wrap="square" lIns="0" tIns="0" rIns="0" bIns="0" rtlCol="0" anchor="ctr"/>
          <a:lstStyle/>
          <a:p>
            <a:pPr marL="0" indent="0">
              <a:buNone/>
            </a:pPr>
            <a:r>
              <a:rPr lang="en-US" sz="1800" b="1" dirty="0">
                <a:solidFill>
                  <a:srgbClr val="1D2740"/>
                </a:solidFill>
              </a:rPr>
              <a:t>Good morning</a:t>
            </a:r>
            <a:endParaRPr lang="en-US" sz="1800" dirty="0"/>
          </a:p>
        </p:txBody>
      </p:sp>
      <p:sp>
        <p:nvSpPr>
          <p:cNvPr id="19" name="Text 17"/>
          <p:cNvSpPr/>
          <p:nvPr/>
        </p:nvSpPr>
        <p:spPr>
          <a:xfrm>
            <a:off x="2743200" y="2331720"/>
            <a:ext cx="3017520" cy="182880"/>
          </a:xfrm>
          <a:prstGeom prst="rect">
            <a:avLst/>
          </a:prstGeom>
          <a:noFill/>
          <a:ln/>
        </p:spPr>
        <p:txBody>
          <a:bodyPr wrap="square" lIns="0" tIns="0" rIns="0" bIns="0" rtlCol="0" anchor="ctr"/>
          <a:lstStyle/>
          <a:p>
            <a:pPr marL="0" indent="0">
              <a:buNone/>
            </a:pPr>
            <a:r>
              <a:rPr lang="en-US" sz="950" dirty="0">
                <a:solidFill>
                  <a:srgbClr val="65738B"/>
                </a:solidFill>
              </a:rPr>
              <a:t>Track your complaints in one place.</a:t>
            </a:r>
            <a:endParaRPr lang="en-US" sz="950" dirty="0"/>
          </a:p>
        </p:txBody>
      </p:sp>
      <p:sp>
        <p:nvSpPr>
          <p:cNvPr id="20" name="Shape 18"/>
          <p:cNvSpPr/>
          <p:nvPr/>
        </p:nvSpPr>
        <p:spPr>
          <a:xfrm>
            <a:off x="9619488" y="1938528"/>
            <a:ext cx="1325880" cy="329184"/>
          </a:xfrm>
          <a:prstGeom prst="roundRect">
            <a:avLst>
              <a:gd name="adj" fmla="val 22222"/>
            </a:avLst>
          </a:prstGeom>
          <a:solidFill>
            <a:srgbClr val="4CC9F0"/>
          </a:solidFill>
          <a:ln w="12700">
            <a:solidFill>
              <a:srgbClr val="4CC9F0"/>
            </a:solidFill>
            <a:prstDash val="solid"/>
          </a:ln>
        </p:spPr>
      </p:sp>
      <p:sp>
        <p:nvSpPr>
          <p:cNvPr id="21" name="Text 19"/>
          <p:cNvSpPr/>
          <p:nvPr/>
        </p:nvSpPr>
        <p:spPr>
          <a:xfrm>
            <a:off x="9729216" y="1993392"/>
            <a:ext cx="110642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 NEW COMPLAINT</a:t>
            </a:r>
            <a:endParaRPr lang="en-US" sz="1000" dirty="0"/>
          </a:p>
        </p:txBody>
      </p:sp>
      <p:sp>
        <p:nvSpPr>
          <p:cNvPr id="22" name="Shape 20"/>
          <p:cNvSpPr/>
          <p:nvPr/>
        </p:nvSpPr>
        <p:spPr>
          <a:xfrm>
            <a:off x="2743200" y="2761488"/>
            <a:ext cx="1810512" cy="841248"/>
          </a:xfrm>
          <a:prstGeom prst="roundRect">
            <a:avLst>
              <a:gd name="adj" fmla="val 6522"/>
            </a:avLst>
          </a:prstGeom>
          <a:solidFill>
            <a:srgbClr val="EEF2F7"/>
          </a:solidFill>
          <a:ln w="12700">
            <a:solidFill>
              <a:srgbClr val="D9E0EA"/>
            </a:solidFill>
            <a:prstDash val="solid"/>
          </a:ln>
        </p:spPr>
      </p:sp>
      <p:sp>
        <p:nvSpPr>
          <p:cNvPr id="23" name="Text 21"/>
          <p:cNvSpPr/>
          <p:nvPr/>
        </p:nvSpPr>
        <p:spPr>
          <a:xfrm>
            <a:off x="2889504" y="2907792"/>
            <a:ext cx="1188720" cy="164592"/>
          </a:xfrm>
          <a:prstGeom prst="rect">
            <a:avLst/>
          </a:prstGeom>
          <a:noFill/>
          <a:ln/>
        </p:spPr>
        <p:txBody>
          <a:bodyPr wrap="square" lIns="0" tIns="0" rIns="0" bIns="0" rtlCol="0" anchor="ctr"/>
          <a:lstStyle/>
          <a:p>
            <a:pPr marL="0" indent="0">
              <a:buNone/>
            </a:pPr>
            <a:r>
              <a:rPr lang="en-US" sz="820" b="1" dirty="0">
                <a:solidFill>
                  <a:srgbClr val="627188"/>
                </a:solidFill>
              </a:rPr>
              <a:t>OPEN</a:t>
            </a:r>
            <a:endParaRPr lang="en-US" sz="820" dirty="0"/>
          </a:p>
        </p:txBody>
      </p:sp>
      <p:sp>
        <p:nvSpPr>
          <p:cNvPr id="24" name="Text 22"/>
          <p:cNvSpPr/>
          <p:nvPr/>
        </p:nvSpPr>
        <p:spPr>
          <a:xfrm>
            <a:off x="2889504" y="3154680"/>
            <a:ext cx="914400" cy="274320"/>
          </a:xfrm>
          <a:prstGeom prst="rect">
            <a:avLst/>
          </a:prstGeom>
          <a:noFill/>
          <a:ln/>
        </p:spPr>
        <p:txBody>
          <a:bodyPr wrap="square" lIns="0" tIns="0" rIns="0" bIns="0" rtlCol="0" anchor="ctr"/>
          <a:lstStyle/>
          <a:p>
            <a:pPr marL="0" indent="0">
              <a:buNone/>
            </a:pPr>
            <a:r>
              <a:rPr lang="en-US" sz="2000" b="1" dirty="0">
                <a:solidFill>
                  <a:srgbClr val="1D2740"/>
                </a:solidFill>
              </a:rPr>
              <a:t>03</a:t>
            </a:r>
            <a:endParaRPr lang="en-US" sz="2000" dirty="0"/>
          </a:p>
        </p:txBody>
      </p:sp>
      <p:sp>
        <p:nvSpPr>
          <p:cNvPr id="25" name="Shape 23"/>
          <p:cNvSpPr/>
          <p:nvPr/>
        </p:nvSpPr>
        <p:spPr>
          <a:xfrm>
            <a:off x="4791456" y="2761488"/>
            <a:ext cx="1810512" cy="841248"/>
          </a:xfrm>
          <a:prstGeom prst="roundRect">
            <a:avLst>
              <a:gd name="adj" fmla="val 6522"/>
            </a:avLst>
          </a:prstGeom>
          <a:solidFill>
            <a:srgbClr val="EEF2F7"/>
          </a:solidFill>
          <a:ln w="12700">
            <a:solidFill>
              <a:srgbClr val="D9E0EA"/>
            </a:solidFill>
            <a:prstDash val="solid"/>
          </a:ln>
        </p:spPr>
      </p:sp>
      <p:sp>
        <p:nvSpPr>
          <p:cNvPr id="26" name="Text 24"/>
          <p:cNvSpPr/>
          <p:nvPr/>
        </p:nvSpPr>
        <p:spPr>
          <a:xfrm>
            <a:off x="4937760" y="2907792"/>
            <a:ext cx="1188720" cy="164592"/>
          </a:xfrm>
          <a:prstGeom prst="rect">
            <a:avLst/>
          </a:prstGeom>
          <a:noFill/>
          <a:ln/>
        </p:spPr>
        <p:txBody>
          <a:bodyPr wrap="square" lIns="0" tIns="0" rIns="0" bIns="0" rtlCol="0" anchor="ctr"/>
          <a:lstStyle/>
          <a:p>
            <a:pPr marL="0" indent="0">
              <a:buNone/>
            </a:pPr>
            <a:r>
              <a:rPr lang="en-US" sz="820" b="1" dirty="0">
                <a:solidFill>
                  <a:srgbClr val="627188"/>
                </a:solidFill>
              </a:rPr>
              <a:t>IN PROGRESS</a:t>
            </a:r>
            <a:endParaRPr lang="en-US" sz="820" dirty="0"/>
          </a:p>
        </p:txBody>
      </p:sp>
      <p:sp>
        <p:nvSpPr>
          <p:cNvPr id="27" name="Text 25"/>
          <p:cNvSpPr/>
          <p:nvPr/>
        </p:nvSpPr>
        <p:spPr>
          <a:xfrm>
            <a:off x="4937760" y="3154680"/>
            <a:ext cx="914400" cy="274320"/>
          </a:xfrm>
          <a:prstGeom prst="rect">
            <a:avLst/>
          </a:prstGeom>
          <a:noFill/>
          <a:ln/>
        </p:spPr>
        <p:txBody>
          <a:bodyPr wrap="square" lIns="0" tIns="0" rIns="0" bIns="0" rtlCol="0" anchor="ctr"/>
          <a:lstStyle/>
          <a:p>
            <a:pPr marL="0" indent="0">
              <a:buNone/>
            </a:pPr>
            <a:r>
              <a:rPr lang="en-US" sz="2000" b="1" dirty="0">
                <a:solidFill>
                  <a:srgbClr val="1D2740"/>
                </a:solidFill>
              </a:rPr>
              <a:t>02</a:t>
            </a:r>
            <a:endParaRPr lang="en-US" sz="2000" dirty="0"/>
          </a:p>
        </p:txBody>
      </p:sp>
      <p:sp>
        <p:nvSpPr>
          <p:cNvPr id="28" name="Shape 26"/>
          <p:cNvSpPr/>
          <p:nvPr/>
        </p:nvSpPr>
        <p:spPr>
          <a:xfrm>
            <a:off x="6839712" y="2761488"/>
            <a:ext cx="1810512" cy="841248"/>
          </a:xfrm>
          <a:prstGeom prst="roundRect">
            <a:avLst>
              <a:gd name="adj" fmla="val 6522"/>
            </a:avLst>
          </a:prstGeom>
          <a:solidFill>
            <a:srgbClr val="EEF2F7"/>
          </a:solidFill>
          <a:ln w="12700">
            <a:solidFill>
              <a:srgbClr val="D9E0EA"/>
            </a:solidFill>
            <a:prstDash val="solid"/>
          </a:ln>
        </p:spPr>
      </p:sp>
      <p:sp>
        <p:nvSpPr>
          <p:cNvPr id="29" name="Text 27"/>
          <p:cNvSpPr/>
          <p:nvPr/>
        </p:nvSpPr>
        <p:spPr>
          <a:xfrm>
            <a:off x="6986016" y="2907792"/>
            <a:ext cx="1188720" cy="164592"/>
          </a:xfrm>
          <a:prstGeom prst="rect">
            <a:avLst/>
          </a:prstGeom>
          <a:noFill/>
          <a:ln/>
        </p:spPr>
        <p:txBody>
          <a:bodyPr wrap="square" lIns="0" tIns="0" rIns="0" bIns="0" rtlCol="0" anchor="ctr"/>
          <a:lstStyle/>
          <a:p>
            <a:pPr marL="0" indent="0">
              <a:buNone/>
            </a:pPr>
            <a:r>
              <a:rPr lang="en-US" sz="820" b="1" dirty="0">
                <a:solidFill>
                  <a:srgbClr val="627188"/>
                </a:solidFill>
              </a:rPr>
              <a:t>RESOLVED</a:t>
            </a:r>
            <a:endParaRPr lang="en-US" sz="820" dirty="0"/>
          </a:p>
        </p:txBody>
      </p:sp>
      <p:sp>
        <p:nvSpPr>
          <p:cNvPr id="30" name="Text 28"/>
          <p:cNvSpPr/>
          <p:nvPr/>
        </p:nvSpPr>
        <p:spPr>
          <a:xfrm>
            <a:off x="6986016" y="3154680"/>
            <a:ext cx="914400" cy="274320"/>
          </a:xfrm>
          <a:prstGeom prst="rect">
            <a:avLst/>
          </a:prstGeom>
          <a:noFill/>
          <a:ln/>
        </p:spPr>
        <p:txBody>
          <a:bodyPr wrap="square" lIns="0" tIns="0" rIns="0" bIns="0" rtlCol="0" anchor="ctr"/>
          <a:lstStyle/>
          <a:p>
            <a:pPr marL="0" indent="0">
              <a:buNone/>
            </a:pPr>
            <a:r>
              <a:rPr lang="en-US" sz="2000" b="1" dirty="0">
                <a:solidFill>
                  <a:srgbClr val="1D2740"/>
                </a:solidFill>
              </a:rPr>
              <a:t>08</a:t>
            </a:r>
            <a:endParaRPr lang="en-US" sz="2000" dirty="0"/>
          </a:p>
        </p:txBody>
      </p:sp>
      <p:sp>
        <p:nvSpPr>
          <p:cNvPr id="31" name="Text 29"/>
          <p:cNvSpPr/>
          <p:nvPr/>
        </p:nvSpPr>
        <p:spPr>
          <a:xfrm>
            <a:off x="2743200" y="3904488"/>
            <a:ext cx="2103120" cy="228600"/>
          </a:xfrm>
          <a:prstGeom prst="rect">
            <a:avLst/>
          </a:prstGeom>
          <a:noFill/>
          <a:ln/>
        </p:spPr>
        <p:txBody>
          <a:bodyPr wrap="square" lIns="0" tIns="0" rIns="0" bIns="0" rtlCol="0" anchor="ctr"/>
          <a:lstStyle/>
          <a:p>
            <a:pPr marL="0" indent="0">
              <a:buNone/>
            </a:pPr>
            <a:r>
              <a:rPr lang="en-US" sz="1200" b="1" dirty="0">
                <a:solidFill>
                  <a:srgbClr val="1D2740"/>
                </a:solidFill>
              </a:rPr>
              <a:t>Recent complaints</a:t>
            </a:r>
            <a:endParaRPr lang="en-US" sz="1200" dirty="0"/>
          </a:p>
        </p:txBody>
      </p:sp>
      <p:sp>
        <p:nvSpPr>
          <p:cNvPr id="32" name="Text 30"/>
          <p:cNvSpPr/>
          <p:nvPr/>
        </p:nvSpPr>
        <p:spPr>
          <a:xfrm>
            <a:off x="2743200" y="4279392"/>
            <a:ext cx="3886200" cy="164592"/>
          </a:xfrm>
          <a:prstGeom prst="rect">
            <a:avLst/>
          </a:prstGeom>
          <a:noFill/>
          <a:ln/>
        </p:spPr>
        <p:txBody>
          <a:bodyPr wrap="square" lIns="0" tIns="0" rIns="0" bIns="0" rtlCol="0" anchor="ctr">
            <a:normAutofit/>
          </a:bodyPr>
          <a:lstStyle/>
          <a:p>
            <a:pPr marL="0" indent="0">
              <a:buNone/>
            </a:pPr>
            <a:r>
              <a:rPr lang="en-US" sz="880" dirty="0">
                <a:solidFill>
                  <a:srgbClr val="273650"/>
                </a:solidFill>
              </a:rPr>
              <a:t>Water leakage — Block B</a:t>
            </a:r>
            <a:endParaRPr lang="en-US" sz="880" dirty="0"/>
          </a:p>
        </p:txBody>
      </p:sp>
      <p:sp>
        <p:nvSpPr>
          <p:cNvPr id="33" name="Shape 31"/>
          <p:cNvSpPr/>
          <p:nvPr/>
        </p:nvSpPr>
        <p:spPr>
          <a:xfrm>
            <a:off x="6812280" y="4251960"/>
            <a:ext cx="932688" cy="329184"/>
          </a:xfrm>
          <a:prstGeom prst="roundRect">
            <a:avLst>
              <a:gd name="adj" fmla="val 22222"/>
            </a:avLst>
          </a:prstGeom>
          <a:solidFill>
            <a:srgbClr val="B39DFF"/>
          </a:solidFill>
          <a:ln w="12700">
            <a:solidFill>
              <a:srgbClr val="B39DFF"/>
            </a:solidFill>
            <a:prstDash val="solid"/>
          </a:ln>
        </p:spPr>
      </p:sp>
      <p:sp>
        <p:nvSpPr>
          <p:cNvPr id="34" name="Text 32"/>
          <p:cNvSpPr/>
          <p:nvPr/>
        </p:nvSpPr>
        <p:spPr>
          <a:xfrm>
            <a:off x="6922008" y="4306824"/>
            <a:ext cx="71323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In Progress</a:t>
            </a:r>
            <a:endParaRPr lang="en-US" sz="1000" dirty="0"/>
          </a:p>
        </p:txBody>
      </p:sp>
      <p:sp>
        <p:nvSpPr>
          <p:cNvPr id="35" name="Text 33"/>
          <p:cNvSpPr/>
          <p:nvPr/>
        </p:nvSpPr>
        <p:spPr>
          <a:xfrm>
            <a:off x="8001000" y="4279392"/>
            <a:ext cx="914400" cy="164592"/>
          </a:xfrm>
          <a:prstGeom prst="rect">
            <a:avLst/>
          </a:prstGeom>
          <a:noFill/>
          <a:ln/>
        </p:spPr>
        <p:txBody>
          <a:bodyPr wrap="square" lIns="0" tIns="0" rIns="0" bIns="0" rtlCol="0" anchor="ctr"/>
          <a:lstStyle/>
          <a:p>
            <a:pPr marL="0" indent="0">
              <a:buNone/>
            </a:pPr>
            <a:r>
              <a:rPr lang="en-US" sz="850" dirty="0">
                <a:solidFill>
                  <a:srgbClr val="627188"/>
                </a:solidFill>
              </a:rPr>
              <a:t>A-1042</a:t>
            </a:r>
            <a:endParaRPr lang="en-US" sz="850" dirty="0"/>
          </a:p>
        </p:txBody>
      </p:sp>
      <p:sp>
        <p:nvSpPr>
          <p:cNvPr id="36" name="Text 34"/>
          <p:cNvSpPr/>
          <p:nvPr/>
        </p:nvSpPr>
        <p:spPr>
          <a:xfrm>
            <a:off x="2743200" y="4718304"/>
            <a:ext cx="3886200" cy="164592"/>
          </a:xfrm>
          <a:prstGeom prst="rect">
            <a:avLst/>
          </a:prstGeom>
          <a:noFill/>
          <a:ln/>
        </p:spPr>
        <p:txBody>
          <a:bodyPr wrap="square" lIns="0" tIns="0" rIns="0" bIns="0" rtlCol="0" anchor="ctr">
            <a:normAutofit/>
          </a:bodyPr>
          <a:lstStyle/>
          <a:p>
            <a:pPr marL="0" indent="0">
              <a:buNone/>
            </a:pPr>
            <a:r>
              <a:rPr lang="en-US" sz="880" dirty="0">
                <a:solidFill>
                  <a:srgbClr val="273650"/>
                </a:solidFill>
              </a:rPr>
              <a:t>Fan not working — Lab 2</a:t>
            </a:r>
            <a:endParaRPr lang="en-US" sz="880" dirty="0"/>
          </a:p>
        </p:txBody>
      </p:sp>
      <p:sp>
        <p:nvSpPr>
          <p:cNvPr id="37" name="Shape 35"/>
          <p:cNvSpPr/>
          <p:nvPr/>
        </p:nvSpPr>
        <p:spPr>
          <a:xfrm>
            <a:off x="6812280" y="4690872"/>
            <a:ext cx="932688" cy="329184"/>
          </a:xfrm>
          <a:prstGeom prst="roundRect">
            <a:avLst>
              <a:gd name="adj" fmla="val 22222"/>
            </a:avLst>
          </a:prstGeom>
          <a:solidFill>
            <a:srgbClr val="FFB35C"/>
          </a:solidFill>
          <a:ln w="12700">
            <a:solidFill>
              <a:srgbClr val="FFB35C"/>
            </a:solidFill>
            <a:prstDash val="solid"/>
          </a:ln>
        </p:spPr>
      </p:sp>
      <p:sp>
        <p:nvSpPr>
          <p:cNvPr id="38" name="Text 36"/>
          <p:cNvSpPr/>
          <p:nvPr/>
        </p:nvSpPr>
        <p:spPr>
          <a:xfrm>
            <a:off x="6922008" y="4745736"/>
            <a:ext cx="71323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Assigned</a:t>
            </a:r>
            <a:endParaRPr lang="en-US" sz="1000" dirty="0"/>
          </a:p>
        </p:txBody>
      </p:sp>
      <p:sp>
        <p:nvSpPr>
          <p:cNvPr id="39" name="Text 37"/>
          <p:cNvSpPr/>
          <p:nvPr/>
        </p:nvSpPr>
        <p:spPr>
          <a:xfrm>
            <a:off x="8001000" y="4718304"/>
            <a:ext cx="914400" cy="164592"/>
          </a:xfrm>
          <a:prstGeom prst="rect">
            <a:avLst/>
          </a:prstGeom>
          <a:noFill/>
          <a:ln/>
        </p:spPr>
        <p:txBody>
          <a:bodyPr wrap="square" lIns="0" tIns="0" rIns="0" bIns="0" rtlCol="0" anchor="ctr"/>
          <a:lstStyle/>
          <a:p>
            <a:pPr marL="0" indent="0">
              <a:buNone/>
            </a:pPr>
            <a:r>
              <a:rPr lang="en-US" sz="850" dirty="0">
                <a:solidFill>
                  <a:srgbClr val="627188"/>
                </a:solidFill>
              </a:rPr>
              <a:t>A-1041</a:t>
            </a:r>
            <a:endParaRPr lang="en-US" sz="850" dirty="0"/>
          </a:p>
        </p:txBody>
      </p:sp>
      <p:sp>
        <p:nvSpPr>
          <p:cNvPr id="40" name="Text 38"/>
          <p:cNvSpPr/>
          <p:nvPr/>
        </p:nvSpPr>
        <p:spPr>
          <a:xfrm>
            <a:off x="2743200" y="5157216"/>
            <a:ext cx="3886200" cy="164592"/>
          </a:xfrm>
          <a:prstGeom prst="rect">
            <a:avLst/>
          </a:prstGeom>
          <a:noFill/>
          <a:ln/>
        </p:spPr>
        <p:txBody>
          <a:bodyPr wrap="square" lIns="0" tIns="0" rIns="0" bIns="0" rtlCol="0" anchor="ctr">
            <a:normAutofit/>
          </a:bodyPr>
          <a:lstStyle/>
          <a:p>
            <a:pPr marL="0" indent="0">
              <a:buNone/>
            </a:pPr>
            <a:r>
              <a:rPr lang="en-US" sz="880" dirty="0">
                <a:solidFill>
                  <a:srgbClr val="273650"/>
                </a:solidFill>
              </a:rPr>
              <a:t>Projector issue — Room 203</a:t>
            </a:r>
            <a:endParaRPr lang="en-US" sz="880" dirty="0"/>
          </a:p>
        </p:txBody>
      </p:sp>
      <p:sp>
        <p:nvSpPr>
          <p:cNvPr id="41" name="Shape 39"/>
          <p:cNvSpPr/>
          <p:nvPr/>
        </p:nvSpPr>
        <p:spPr>
          <a:xfrm>
            <a:off x="6812280" y="5129784"/>
            <a:ext cx="932688" cy="329184"/>
          </a:xfrm>
          <a:prstGeom prst="roundRect">
            <a:avLst>
              <a:gd name="adj" fmla="val 22222"/>
            </a:avLst>
          </a:prstGeom>
          <a:solidFill>
            <a:srgbClr val="6EE7A8"/>
          </a:solidFill>
          <a:ln w="12700">
            <a:solidFill>
              <a:srgbClr val="6EE7A8"/>
            </a:solidFill>
            <a:prstDash val="solid"/>
          </a:ln>
        </p:spPr>
      </p:sp>
      <p:sp>
        <p:nvSpPr>
          <p:cNvPr id="42" name="Text 40"/>
          <p:cNvSpPr/>
          <p:nvPr/>
        </p:nvSpPr>
        <p:spPr>
          <a:xfrm>
            <a:off x="6922008" y="5184648"/>
            <a:ext cx="713232"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Resolved</a:t>
            </a:r>
            <a:endParaRPr lang="en-US" sz="1000" dirty="0"/>
          </a:p>
        </p:txBody>
      </p:sp>
      <p:sp>
        <p:nvSpPr>
          <p:cNvPr id="43" name="Text 41"/>
          <p:cNvSpPr/>
          <p:nvPr/>
        </p:nvSpPr>
        <p:spPr>
          <a:xfrm>
            <a:off x="8001000" y="5157216"/>
            <a:ext cx="914400" cy="164592"/>
          </a:xfrm>
          <a:prstGeom prst="rect">
            <a:avLst/>
          </a:prstGeom>
          <a:noFill/>
          <a:ln/>
        </p:spPr>
        <p:txBody>
          <a:bodyPr wrap="square" lIns="0" tIns="0" rIns="0" bIns="0" rtlCol="0" anchor="ctr"/>
          <a:lstStyle/>
          <a:p>
            <a:pPr marL="0" indent="0">
              <a:buNone/>
            </a:pPr>
            <a:r>
              <a:rPr lang="en-US" sz="850" dirty="0">
                <a:solidFill>
                  <a:srgbClr val="627188"/>
                </a:solidFill>
              </a:rPr>
              <a:t>A-1039</a:t>
            </a:r>
            <a:endParaRPr lang="en-US" sz="850" dirty="0"/>
          </a:p>
        </p:txBody>
      </p:sp>
      <p:sp>
        <p:nvSpPr>
          <p:cNvPr id="44" name="Shape 42"/>
          <p:cNvSpPr/>
          <p:nvPr/>
        </p:nvSpPr>
        <p:spPr>
          <a:xfrm>
            <a:off x="8961120" y="3767328"/>
            <a:ext cx="2212848" cy="1554480"/>
          </a:xfrm>
          <a:prstGeom prst="roundRect">
            <a:avLst>
              <a:gd name="adj" fmla="val 3529"/>
            </a:avLst>
          </a:prstGeom>
          <a:solidFill>
            <a:srgbClr val="EEF2F7"/>
          </a:solidFill>
          <a:ln w="12700">
            <a:solidFill>
              <a:srgbClr val="D9E0EA"/>
            </a:solidFill>
            <a:prstDash val="solid"/>
          </a:ln>
        </p:spPr>
      </p:sp>
      <p:sp>
        <p:nvSpPr>
          <p:cNvPr id="45" name="Text 43"/>
          <p:cNvSpPr/>
          <p:nvPr/>
        </p:nvSpPr>
        <p:spPr>
          <a:xfrm>
            <a:off x="9198864" y="4005072"/>
            <a:ext cx="1280160" cy="164592"/>
          </a:xfrm>
          <a:prstGeom prst="rect">
            <a:avLst/>
          </a:prstGeom>
          <a:noFill/>
          <a:ln/>
        </p:spPr>
        <p:txBody>
          <a:bodyPr wrap="square" lIns="0" tIns="0" rIns="0" bIns="0" rtlCol="0" anchor="ctr"/>
          <a:lstStyle/>
          <a:p>
            <a:pPr marL="0" indent="0">
              <a:buNone/>
            </a:pPr>
            <a:r>
              <a:rPr lang="en-US" sz="800" b="1" dirty="0">
                <a:solidFill>
                  <a:srgbClr val="627188"/>
                </a:solidFill>
              </a:rPr>
              <a:t>STATUS UPDATE</a:t>
            </a:r>
            <a:endParaRPr lang="en-US" sz="800" dirty="0"/>
          </a:p>
        </p:txBody>
      </p:sp>
      <p:sp>
        <p:nvSpPr>
          <p:cNvPr id="46" name="Text 44"/>
          <p:cNvSpPr/>
          <p:nvPr/>
        </p:nvSpPr>
        <p:spPr>
          <a:xfrm>
            <a:off x="9198864" y="4279392"/>
            <a:ext cx="1554480" cy="182880"/>
          </a:xfrm>
          <a:prstGeom prst="rect">
            <a:avLst/>
          </a:prstGeom>
          <a:noFill/>
          <a:ln/>
        </p:spPr>
        <p:txBody>
          <a:bodyPr wrap="square" lIns="0" tIns="0" rIns="0" bIns="0" rtlCol="0" anchor="ctr"/>
          <a:lstStyle/>
          <a:p>
            <a:pPr marL="0" indent="0">
              <a:buNone/>
            </a:pPr>
            <a:r>
              <a:rPr lang="en-US" sz="980" b="1" dirty="0">
                <a:solidFill>
                  <a:srgbClr val="1D2740"/>
                </a:solidFill>
              </a:rPr>
              <a:t>Complaint A-1042</a:t>
            </a:r>
            <a:endParaRPr lang="en-US" sz="980" dirty="0"/>
          </a:p>
        </p:txBody>
      </p:sp>
      <p:sp>
        <p:nvSpPr>
          <p:cNvPr id="47" name="Text 45"/>
          <p:cNvSpPr/>
          <p:nvPr/>
        </p:nvSpPr>
        <p:spPr>
          <a:xfrm>
            <a:off x="9198864" y="4572000"/>
            <a:ext cx="1554480" cy="164592"/>
          </a:xfrm>
          <a:prstGeom prst="rect">
            <a:avLst/>
          </a:prstGeom>
          <a:noFill/>
          <a:ln/>
        </p:spPr>
        <p:txBody>
          <a:bodyPr wrap="square" lIns="0" tIns="0" rIns="0" bIns="0" rtlCol="0" anchor="ctr"/>
          <a:lstStyle/>
          <a:p>
            <a:pPr marL="0" indent="0">
              <a:buNone/>
            </a:pPr>
            <a:r>
              <a:rPr lang="en-US" sz="880" dirty="0">
                <a:solidFill>
                  <a:srgbClr val="627188"/>
                </a:solidFill>
              </a:rPr>
              <a:t>Assigned to: Arun K.</a:t>
            </a:r>
            <a:endParaRPr lang="en-US" sz="880" dirty="0"/>
          </a:p>
        </p:txBody>
      </p:sp>
      <p:sp>
        <p:nvSpPr>
          <p:cNvPr id="48" name="Shape 46"/>
          <p:cNvSpPr/>
          <p:nvPr/>
        </p:nvSpPr>
        <p:spPr>
          <a:xfrm>
            <a:off x="9198864" y="4882896"/>
            <a:ext cx="1170432" cy="329184"/>
          </a:xfrm>
          <a:prstGeom prst="roundRect">
            <a:avLst>
              <a:gd name="adj" fmla="val 22222"/>
            </a:avLst>
          </a:prstGeom>
          <a:solidFill>
            <a:srgbClr val="B39DFF"/>
          </a:solidFill>
          <a:ln w="12700">
            <a:solidFill>
              <a:srgbClr val="B39DFF"/>
            </a:solidFill>
            <a:prstDash val="solid"/>
          </a:ln>
        </p:spPr>
      </p:sp>
      <p:sp>
        <p:nvSpPr>
          <p:cNvPr id="49" name="Text 47"/>
          <p:cNvSpPr/>
          <p:nvPr/>
        </p:nvSpPr>
        <p:spPr>
          <a:xfrm>
            <a:off x="9308592" y="4937760"/>
            <a:ext cx="950976"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IN PROGRESS</a:t>
            </a:r>
            <a:endParaRPr lang="en-US" sz="1000" dirty="0"/>
          </a:p>
        </p:txBody>
      </p:sp>
      <p:sp>
        <p:nvSpPr>
          <p:cNvPr id="52"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05  •  UI PREVIEW</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Admin UI</a:t>
            </a:r>
            <a:endParaRPr lang="en-US" sz="2700" dirty="0"/>
          </a:p>
        </p:txBody>
      </p:sp>
      <p:sp>
        <p:nvSpPr>
          <p:cNvPr id="4" name="Shape 2"/>
          <p:cNvSpPr/>
          <p:nvPr/>
        </p:nvSpPr>
        <p:spPr>
          <a:xfrm>
            <a:off x="566928" y="1252728"/>
            <a:ext cx="11018520" cy="4754880"/>
          </a:xfrm>
          <a:prstGeom prst="roundRect">
            <a:avLst>
              <a:gd name="adj" fmla="val 1923"/>
            </a:avLst>
          </a:prstGeom>
          <a:solidFill>
            <a:srgbClr val="F7F9FC"/>
          </a:solidFill>
          <a:ln w="15240">
            <a:solidFill>
              <a:srgbClr val="273650"/>
            </a:solidFill>
            <a:prstDash val="solid"/>
          </a:ln>
        </p:spPr>
      </p:sp>
      <p:sp>
        <p:nvSpPr>
          <p:cNvPr id="5" name="Shape 3"/>
          <p:cNvSpPr/>
          <p:nvPr/>
        </p:nvSpPr>
        <p:spPr>
          <a:xfrm>
            <a:off x="566928" y="1252728"/>
            <a:ext cx="1920240" cy="4754880"/>
          </a:xfrm>
          <a:prstGeom prst="rect">
            <a:avLst/>
          </a:prstGeom>
          <a:solidFill>
            <a:srgbClr val="0F1728"/>
          </a:solidFill>
          <a:ln w="12700">
            <a:solidFill>
              <a:srgbClr val="0F1728"/>
            </a:solidFill>
            <a:prstDash val="solid"/>
          </a:ln>
        </p:spPr>
      </p:sp>
      <p:sp>
        <p:nvSpPr>
          <p:cNvPr id="6" name="Text 4"/>
          <p:cNvSpPr/>
          <p:nvPr/>
        </p:nvSpPr>
        <p:spPr>
          <a:xfrm>
            <a:off x="841248" y="1664208"/>
            <a:ext cx="822960" cy="219456"/>
          </a:xfrm>
          <a:prstGeom prst="rect">
            <a:avLst/>
          </a:prstGeom>
          <a:noFill/>
          <a:ln/>
        </p:spPr>
        <p:txBody>
          <a:bodyPr wrap="square" lIns="0" tIns="0" rIns="0" bIns="0" rtlCol="0" anchor="ctr"/>
          <a:lstStyle/>
          <a:p>
            <a:pPr marL="0" indent="0">
              <a:buNone/>
            </a:pPr>
            <a:r>
              <a:rPr lang="en-US" sz="1300" b="1" dirty="0">
                <a:solidFill>
                  <a:srgbClr val="FFFFFF"/>
                </a:solidFill>
              </a:rPr>
              <a:t>ADMIN</a:t>
            </a:r>
            <a:endParaRPr lang="en-US" sz="1300" dirty="0"/>
          </a:p>
        </p:txBody>
      </p:sp>
      <p:sp>
        <p:nvSpPr>
          <p:cNvPr id="7" name="Text 5"/>
          <p:cNvSpPr/>
          <p:nvPr/>
        </p:nvSpPr>
        <p:spPr>
          <a:xfrm>
            <a:off x="877824" y="2212848"/>
            <a:ext cx="1234440" cy="164592"/>
          </a:xfrm>
          <a:prstGeom prst="rect">
            <a:avLst/>
          </a:prstGeom>
          <a:noFill/>
          <a:ln/>
        </p:spPr>
        <p:txBody>
          <a:bodyPr wrap="square" lIns="0" tIns="0" rIns="0" bIns="0" rtlCol="0" anchor="ctr"/>
          <a:lstStyle/>
          <a:p>
            <a:pPr marL="0" indent="0">
              <a:buNone/>
            </a:pPr>
            <a:r>
              <a:rPr lang="en-US" sz="950" dirty="0">
                <a:solidFill>
                  <a:srgbClr val="AAB6CA"/>
                </a:solidFill>
              </a:rPr>
              <a:t>Overview</a:t>
            </a:r>
            <a:endParaRPr lang="en-US" sz="950" dirty="0"/>
          </a:p>
        </p:txBody>
      </p:sp>
      <p:sp>
        <p:nvSpPr>
          <p:cNvPr id="8" name="Shape 6"/>
          <p:cNvSpPr/>
          <p:nvPr/>
        </p:nvSpPr>
        <p:spPr>
          <a:xfrm>
            <a:off x="713232" y="2660904"/>
            <a:ext cx="1572768" cy="347472"/>
          </a:xfrm>
          <a:prstGeom prst="roundRect">
            <a:avLst>
              <a:gd name="adj" fmla="val 13158"/>
            </a:avLst>
          </a:prstGeom>
          <a:solidFill>
            <a:srgbClr val="20314C"/>
          </a:solidFill>
          <a:ln w="12700">
            <a:solidFill>
              <a:srgbClr val="20314C"/>
            </a:solidFill>
            <a:prstDash val="solid"/>
          </a:ln>
        </p:spPr>
      </p:sp>
      <p:sp>
        <p:nvSpPr>
          <p:cNvPr id="9" name="Text 7"/>
          <p:cNvSpPr/>
          <p:nvPr/>
        </p:nvSpPr>
        <p:spPr>
          <a:xfrm>
            <a:off x="877824" y="2715768"/>
            <a:ext cx="1234440" cy="164592"/>
          </a:xfrm>
          <a:prstGeom prst="rect">
            <a:avLst/>
          </a:prstGeom>
          <a:noFill/>
          <a:ln/>
        </p:spPr>
        <p:txBody>
          <a:bodyPr wrap="square" lIns="0" tIns="0" rIns="0" bIns="0" rtlCol="0" anchor="ctr"/>
          <a:lstStyle/>
          <a:p>
            <a:pPr marL="0" indent="0">
              <a:buNone/>
            </a:pPr>
            <a:r>
              <a:rPr lang="en-US" sz="950" dirty="0">
                <a:solidFill>
                  <a:srgbClr val="FFFFFF"/>
                </a:solidFill>
              </a:rPr>
              <a:t>All Complaints</a:t>
            </a:r>
            <a:endParaRPr lang="en-US" sz="950" dirty="0"/>
          </a:p>
        </p:txBody>
      </p:sp>
      <p:sp>
        <p:nvSpPr>
          <p:cNvPr id="10" name="Text 8"/>
          <p:cNvSpPr/>
          <p:nvPr/>
        </p:nvSpPr>
        <p:spPr>
          <a:xfrm>
            <a:off x="877824" y="3218688"/>
            <a:ext cx="1234440" cy="164592"/>
          </a:xfrm>
          <a:prstGeom prst="rect">
            <a:avLst/>
          </a:prstGeom>
          <a:noFill/>
          <a:ln/>
        </p:spPr>
        <p:txBody>
          <a:bodyPr wrap="square" lIns="0" tIns="0" rIns="0" bIns="0" rtlCol="0" anchor="ctr"/>
          <a:lstStyle/>
          <a:p>
            <a:pPr marL="0" indent="0">
              <a:buNone/>
            </a:pPr>
            <a:r>
              <a:rPr lang="en-US" sz="950" dirty="0">
                <a:solidFill>
                  <a:srgbClr val="AAB6CA"/>
                </a:solidFill>
              </a:rPr>
              <a:t>Assignments</a:t>
            </a:r>
            <a:endParaRPr lang="en-US" sz="950" dirty="0"/>
          </a:p>
        </p:txBody>
      </p:sp>
      <p:sp>
        <p:nvSpPr>
          <p:cNvPr id="11" name="Text 9"/>
          <p:cNvSpPr/>
          <p:nvPr/>
        </p:nvSpPr>
        <p:spPr>
          <a:xfrm>
            <a:off x="877824" y="3721608"/>
            <a:ext cx="1234440" cy="164592"/>
          </a:xfrm>
          <a:prstGeom prst="rect">
            <a:avLst/>
          </a:prstGeom>
          <a:noFill/>
          <a:ln/>
        </p:spPr>
        <p:txBody>
          <a:bodyPr wrap="square" lIns="0" tIns="0" rIns="0" bIns="0" rtlCol="0" anchor="ctr"/>
          <a:lstStyle/>
          <a:p>
            <a:pPr marL="0" indent="0">
              <a:buNone/>
            </a:pPr>
            <a:r>
              <a:rPr lang="en-US" sz="950" dirty="0">
                <a:solidFill>
                  <a:srgbClr val="AAB6CA"/>
                </a:solidFill>
              </a:rPr>
              <a:t>Team</a:t>
            </a:r>
            <a:endParaRPr lang="en-US" sz="950" dirty="0"/>
          </a:p>
        </p:txBody>
      </p:sp>
      <p:sp>
        <p:nvSpPr>
          <p:cNvPr id="12" name="Text 10"/>
          <p:cNvSpPr/>
          <p:nvPr/>
        </p:nvSpPr>
        <p:spPr>
          <a:xfrm>
            <a:off x="877824" y="4224528"/>
            <a:ext cx="1234440" cy="164592"/>
          </a:xfrm>
          <a:prstGeom prst="rect">
            <a:avLst/>
          </a:prstGeom>
          <a:noFill/>
          <a:ln/>
        </p:spPr>
        <p:txBody>
          <a:bodyPr wrap="square" lIns="0" tIns="0" rIns="0" bIns="0" rtlCol="0" anchor="ctr"/>
          <a:lstStyle/>
          <a:p>
            <a:pPr marL="0" indent="0">
              <a:buNone/>
            </a:pPr>
            <a:r>
              <a:rPr lang="en-US" sz="950" dirty="0">
                <a:solidFill>
                  <a:srgbClr val="AAB6CA"/>
                </a:solidFill>
              </a:rPr>
              <a:t>Reports</a:t>
            </a:r>
            <a:endParaRPr lang="en-US" sz="950" dirty="0"/>
          </a:p>
        </p:txBody>
      </p:sp>
      <p:sp>
        <p:nvSpPr>
          <p:cNvPr id="13" name="Text 11"/>
          <p:cNvSpPr/>
          <p:nvPr/>
        </p:nvSpPr>
        <p:spPr>
          <a:xfrm>
            <a:off x="2697480" y="1645920"/>
            <a:ext cx="2743200" cy="256032"/>
          </a:xfrm>
          <a:prstGeom prst="rect">
            <a:avLst/>
          </a:prstGeom>
          <a:noFill/>
          <a:ln/>
        </p:spPr>
        <p:txBody>
          <a:bodyPr wrap="square" lIns="0" tIns="0" rIns="0" bIns="0" rtlCol="0" anchor="ctr"/>
          <a:lstStyle/>
          <a:p>
            <a:pPr marL="0" indent="0">
              <a:buNone/>
            </a:pPr>
            <a:r>
              <a:rPr lang="en-US" sz="1800" b="1" dirty="0">
                <a:solidFill>
                  <a:srgbClr val="1D2740"/>
                </a:solidFill>
              </a:rPr>
              <a:t>Complaint management</a:t>
            </a:r>
            <a:endParaRPr lang="en-US" sz="1800" dirty="0"/>
          </a:p>
        </p:txBody>
      </p:sp>
      <p:sp>
        <p:nvSpPr>
          <p:cNvPr id="14" name="Shape 12"/>
          <p:cNvSpPr/>
          <p:nvPr/>
        </p:nvSpPr>
        <p:spPr>
          <a:xfrm>
            <a:off x="9601200" y="1572768"/>
            <a:ext cx="1188720" cy="329184"/>
          </a:xfrm>
          <a:prstGeom prst="roundRect">
            <a:avLst>
              <a:gd name="adj" fmla="val 22222"/>
            </a:avLst>
          </a:prstGeom>
          <a:solidFill>
            <a:srgbClr val="E7ECF4"/>
          </a:solidFill>
          <a:ln w="12700">
            <a:solidFill>
              <a:srgbClr val="E7ECF4"/>
            </a:solidFill>
            <a:prstDash val="solid"/>
          </a:ln>
        </p:spPr>
      </p:sp>
      <p:sp>
        <p:nvSpPr>
          <p:cNvPr id="15" name="Text 13"/>
          <p:cNvSpPr/>
          <p:nvPr/>
        </p:nvSpPr>
        <p:spPr>
          <a:xfrm>
            <a:off x="9710928" y="1627632"/>
            <a:ext cx="969264" cy="182880"/>
          </a:xfrm>
          <a:prstGeom prst="rect">
            <a:avLst/>
          </a:prstGeom>
          <a:noFill/>
          <a:ln/>
        </p:spPr>
        <p:txBody>
          <a:bodyPr wrap="square" lIns="0" tIns="0" rIns="0" bIns="0" rtlCol="0" anchor="ctr">
            <a:normAutofit/>
          </a:bodyPr>
          <a:lstStyle/>
          <a:p>
            <a:pPr marL="0" indent="0" algn="ctr">
              <a:buNone/>
            </a:pPr>
            <a:r>
              <a:rPr lang="en-US" sz="1000" b="1" dirty="0">
                <a:solidFill>
                  <a:srgbClr val="526078"/>
                </a:solidFill>
              </a:rPr>
              <a:t>EXPORT</a:t>
            </a:r>
            <a:endParaRPr lang="en-US" sz="1000" dirty="0"/>
          </a:p>
        </p:txBody>
      </p:sp>
      <p:sp>
        <p:nvSpPr>
          <p:cNvPr id="16" name="Text 14"/>
          <p:cNvSpPr/>
          <p:nvPr/>
        </p:nvSpPr>
        <p:spPr>
          <a:xfrm>
            <a:off x="2697480" y="2148840"/>
            <a:ext cx="685800" cy="182880"/>
          </a:xfrm>
          <a:prstGeom prst="rect">
            <a:avLst/>
          </a:prstGeom>
          <a:noFill/>
          <a:ln/>
        </p:spPr>
        <p:txBody>
          <a:bodyPr wrap="square" lIns="0" tIns="0" rIns="0" bIns="0" rtlCol="0" anchor="ctr"/>
          <a:lstStyle/>
          <a:p>
            <a:pPr marL="0" indent="0">
              <a:buNone/>
            </a:pPr>
            <a:r>
              <a:rPr lang="en-US" sz="820" b="1" dirty="0">
                <a:solidFill>
                  <a:srgbClr val="65738B"/>
                </a:solidFill>
              </a:rPr>
              <a:t>ID</a:t>
            </a:r>
            <a:endParaRPr lang="en-US" sz="820" dirty="0"/>
          </a:p>
        </p:txBody>
      </p:sp>
      <p:sp>
        <p:nvSpPr>
          <p:cNvPr id="17" name="Text 15"/>
          <p:cNvSpPr/>
          <p:nvPr/>
        </p:nvSpPr>
        <p:spPr>
          <a:xfrm>
            <a:off x="3401568" y="2148840"/>
            <a:ext cx="1965960" cy="182880"/>
          </a:xfrm>
          <a:prstGeom prst="rect">
            <a:avLst/>
          </a:prstGeom>
          <a:noFill/>
          <a:ln/>
        </p:spPr>
        <p:txBody>
          <a:bodyPr wrap="square" lIns="0" tIns="0" rIns="0" bIns="0" rtlCol="0" anchor="ctr"/>
          <a:lstStyle/>
          <a:p>
            <a:pPr marL="0" indent="0">
              <a:buNone/>
            </a:pPr>
            <a:r>
              <a:rPr lang="en-US" sz="820" b="1" dirty="0">
                <a:solidFill>
                  <a:srgbClr val="65738B"/>
                </a:solidFill>
              </a:rPr>
              <a:t>ISSUE</a:t>
            </a:r>
            <a:endParaRPr lang="en-US" sz="820" dirty="0"/>
          </a:p>
        </p:txBody>
      </p:sp>
      <p:sp>
        <p:nvSpPr>
          <p:cNvPr id="18" name="Text 16"/>
          <p:cNvSpPr/>
          <p:nvPr/>
        </p:nvSpPr>
        <p:spPr>
          <a:xfrm>
            <a:off x="5394960" y="2148840"/>
            <a:ext cx="1051560" cy="182880"/>
          </a:xfrm>
          <a:prstGeom prst="rect">
            <a:avLst/>
          </a:prstGeom>
          <a:noFill/>
          <a:ln/>
        </p:spPr>
        <p:txBody>
          <a:bodyPr wrap="square" lIns="0" tIns="0" rIns="0" bIns="0" rtlCol="0" anchor="ctr"/>
          <a:lstStyle/>
          <a:p>
            <a:pPr marL="0" indent="0">
              <a:buNone/>
            </a:pPr>
            <a:r>
              <a:rPr lang="en-US" sz="820" b="1" dirty="0">
                <a:solidFill>
                  <a:srgbClr val="65738B"/>
                </a:solidFill>
              </a:rPr>
              <a:t>STATUS</a:t>
            </a:r>
            <a:endParaRPr lang="en-US" sz="820" dirty="0"/>
          </a:p>
        </p:txBody>
      </p:sp>
      <p:sp>
        <p:nvSpPr>
          <p:cNvPr id="19" name="Text 17"/>
          <p:cNvSpPr/>
          <p:nvPr/>
        </p:nvSpPr>
        <p:spPr>
          <a:xfrm>
            <a:off x="6492240" y="2148840"/>
            <a:ext cx="1234440" cy="182880"/>
          </a:xfrm>
          <a:prstGeom prst="rect">
            <a:avLst/>
          </a:prstGeom>
          <a:noFill/>
          <a:ln/>
        </p:spPr>
        <p:txBody>
          <a:bodyPr wrap="square" lIns="0" tIns="0" rIns="0" bIns="0" rtlCol="0" anchor="ctr"/>
          <a:lstStyle/>
          <a:p>
            <a:pPr marL="0" indent="0">
              <a:buNone/>
            </a:pPr>
            <a:r>
              <a:rPr lang="en-US" sz="820" b="1" dirty="0">
                <a:solidFill>
                  <a:srgbClr val="65738B"/>
                </a:solidFill>
              </a:rPr>
              <a:t>ASSIGNEE</a:t>
            </a:r>
            <a:endParaRPr lang="en-US" sz="820" dirty="0"/>
          </a:p>
        </p:txBody>
      </p:sp>
      <p:sp>
        <p:nvSpPr>
          <p:cNvPr id="20" name="Text 18"/>
          <p:cNvSpPr/>
          <p:nvPr/>
        </p:nvSpPr>
        <p:spPr>
          <a:xfrm>
            <a:off x="7818120" y="2148840"/>
            <a:ext cx="1097280" cy="182880"/>
          </a:xfrm>
          <a:prstGeom prst="rect">
            <a:avLst/>
          </a:prstGeom>
          <a:noFill/>
          <a:ln/>
        </p:spPr>
        <p:txBody>
          <a:bodyPr wrap="square" lIns="0" tIns="0" rIns="0" bIns="0" rtlCol="0" anchor="ctr"/>
          <a:lstStyle/>
          <a:p>
            <a:pPr marL="0" indent="0">
              <a:buNone/>
            </a:pPr>
            <a:r>
              <a:rPr lang="en-US" sz="820" b="1" dirty="0">
                <a:solidFill>
                  <a:srgbClr val="65738B"/>
                </a:solidFill>
              </a:rPr>
              <a:t>PRIORITY</a:t>
            </a:r>
            <a:endParaRPr lang="en-US" sz="820" dirty="0"/>
          </a:p>
        </p:txBody>
      </p:sp>
      <p:sp>
        <p:nvSpPr>
          <p:cNvPr id="21" name="Text 19"/>
          <p:cNvSpPr/>
          <p:nvPr/>
        </p:nvSpPr>
        <p:spPr>
          <a:xfrm>
            <a:off x="8979408" y="2148840"/>
            <a:ext cx="1417320" cy="182880"/>
          </a:xfrm>
          <a:prstGeom prst="rect">
            <a:avLst/>
          </a:prstGeom>
          <a:noFill/>
          <a:ln/>
        </p:spPr>
        <p:txBody>
          <a:bodyPr wrap="square" lIns="0" tIns="0" rIns="0" bIns="0" rtlCol="0" anchor="ctr"/>
          <a:lstStyle/>
          <a:p>
            <a:pPr marL="0" indent="0">
              <a:buNone/>
            </a:pPr>
            <a:r>
              <a:rPr lang="en-US" sz="820" b="1" dirty="0">
                <a:solidFill>
                  <a:srgbClr val="65738B"/>
                </a:solidFill>
              </a:rPr>
              <a:t>ACTION</a:t>
            </a:r>
            <a:endParaRPr lang="en-US" sz="820" dirty="0"/>
          </a:p>
        </p:txBody>
      </p:sp>
      <p:sp>
        <p:nvSpPr>
          <p:cNvPr id="22" name="Shape 20"/>
          <p:cNvSpPr/>
          <p:nvPr/>
        </p:nvSpPr>
        <p:spPr>
          <a:xfrm>
            <a:off x="2697480" y="2880360"/>
            <a:ext cx="8247888" cy="0"/>
          </a:xfrm>
          <a:prstGeom prst="line">
            <a:avLst/>
          </a:prstGeom>
          <a:noFill/>
          <a:ln w="10160">
            <a:solidFill>
              <a:srgbClr val="D9E0EA"/>
            </a:solidFill>
            <a:prstDash val="solid"/>
          </a:ln>
        </p:spPr>
      </p:sp>
      <p:sp>
        <p:nvSpPr>
          <p:cNvPr id="23" name="Text 21"/>
          <p:cNvSpPr/>
          <p:nvPr/>
        </p:nvSpPr>
        <p:spPr>
          <a:xfrm>
            <a:off x="2697480" y="2496312"/>
            <a:ext cx="658368" cy="182880"/>
          </a:xfrm>
          <a:prstGeom prst="rect">
            <a:avLst/>
          </a:prstGeom>
          <a:noFill/>
          <a:ln/>
        </p:spPr>
        <p:txBody>
          <a:bodyPr wrap="square" lIns="0" tIns="0" rIns="0" bIns="0" rtlCol="0" anchor="ctr"/>
          <a:lstStyle/>
          <a:p>
            <a:pPr marL="0" indent="0">
              <a:buNone/>
            </a:pPr>
            <a:r>
              <a:rPr lang="en-US" sz="880" b="1" dirty="0">
                <a:solidFill>
                  <a:srgbClr val="273650"/>
                </a:solidFill>
              </a:rPr>
              <a:t>A-1042</a:t>
            </a:r>
            <a:endParaRPr lang="en-US" sz="880" dirty="0"/>
          </a:p>
        </p:txBody>
      </p:sp>
      <p:sp>
        <p:nvSpPr>
          <p:cNvPr id="24" name="Text 22"/>
          <p:cNvSpPr/>
          <p:nvPr/>
        </p:nvSpPr>
        <p:spPr>
          <a:xfrm>
            <a:off x="3401568" y="2496312"/>
            <a:ext cx="1874520" cy="182880"/>
          </a:xfrm>
          <a:prstGeom prst="rect">
            <a:avLst/>
          </a:prstGeom>
          <a:noFill/>
          <a:ln/>
        </p:spPr>
        <p:txBody>
          <a:bodyPr wrap="square" lIns="0" tIns="0" rIns="0" bIns="0" rtlCol="0" anchor="ctr">
            <a:normAutofit/>
          </a:bodyPr>
          <a:lstStyle/>
          <a:p>
            <a:pPr marL="0" indent="0">
              <a:buNone/>
            </a:pPr>
            <a:r>
              <a:rPr lang="en-US" sz="880" dirty="0">
                <a:solidFill>
                  <a:srgbClr val="273650"/>
                </a:solidFill>
              </a:rPr>
              <a:t>Water leakage</a:t>
            </a:r>
            <a:endParaRPr lang="en-US" sz="880" dirty="0"/>
          </a:p>
        </p:txBody>
      </p:sp>
      <p:sp>
        <p:nvSpPr>
          <p:cNvPr id="25" name="Shape 23"/>
          <p:cNvSpPr/>
          <p:nvPr/>
        </p:nvSpPr>
        <p:spPr>
          <a:xfrm>
            <a:off x="5376672" y="2459736"/>
            <a:ext cx="960120" cy="329184"/>
          </a:xfrm>
          <a:prstGeom prst="roundRect">
            <a:avLst>
              <a:gd name="adj" fmla="val 22222"/>
            </a:avLst>
          </a:prstGeom>
          <a:solidFill>
            <a:srgbClr val="B39DFF"/>
          </a:solidFill>
          <a:ln w="12700">
            <a:solidFill>
              <a:srgbClr val="B39DFF"/>
            </a:solidFill>
            <a:prstDash val="solid"/>
          </a:ln>
        </p:spPr>
      </p:sp>
      <p:sp>
        <p:nvSpPr>
          <p:cNvPr id="26" name="Text 24"/>
          <p:cNvSpPr/>
          <p:nvPr/>
        </p:nvSpPr>
        <p:spPr>
          <a:xfrm>
            <a:off x="5486400" y="2514600"/>
            <a:ext cx="74066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IN PROGRESS</a:t>
            </a:r>
            <a:endParaRPr lang="en-US" sz="1000" dirty="0"/>
          </a:p>
        </p:txBody>
      </p:sp>
      <p:sp>
        <p:nvSpPr>
          <p:cNvPr id="27" name="Text 25"/>
          <p:cNvSpPr/>
          <p:nvPr/>
        </p:nvSpPr>
        <p:spPr>
          <a:xfrm>
            <a:off x="6492240" y="2496312"/>
            <a:ext cx="1207008" cy="182880"/>
          </a:xfrm>
          <a:prstGeom prst="rect">
            <a:avLst/>
          </a:prstGeom>
          <a:noFill/>
          <a:ln/>
        </p:spPr>
        <p:txBody>
          <a:bodyPr wrap="square" lIns="0" tIns="0" rIns="0" bIns="0" rtlCol="0" anchor="ctr">
            <a:normAutofit/>
          </a:bodyPr>
          <a:lstStyle/>
          <a:p>
            <a:pPr marL="0" indent="0">
              <a:buNone/>
            </a:pPr>
            <a:r>
              <a:rPr lang="en-US" sz="880" dirty="0">
                <a:solidFill>
                  <a:srgbClr val="273650"/>
                </a:solidFill>
              </a:rPr>
              <a:t>Arun K.</a:t>
            </a:r>
            <a:endParaRPr lang="en-US" sz="880" dirty="0"/>
          </a:p>
        </p:txBody>
      </p:sp>
      <p:sp>
        <p:nvSpPr>
          <p:cNvPr id="28" name="Text 26"/>
          <p:cNvSpPr/>
          <p:nvPr/>
        </p:nvSpPr>
        <p:spPr>
          <a:xfrm>
            <a:off x="7836408" y="2496312"/>
            <a:ext cx="822960" cy="182880"/>
          </a:xfrm>
          <a:prstGeom prst="rect">
            <a:avLst/>
          </a:prstGeom>
          <a:noFill/>
          <a:ln/>
        </p:spPr>
        <p:txBody>
          <a:bodyPr wrap="square" lIns="0" tIns="0" rIns="0" bIns="0" rtlCol="0" anchor="ctr"/>
          <a:lstStyle/>
          <a:p>
            <a:pPr marL="0" indent="0">
              <a:buNone/>
            </a:pPr>
            <a:r>
              <a:rPr lang="en-US" sz="880" dirty="0">
                <a:solidFill>
                  <a:srgbClr val="C94C5A"/>
                </a:solidFill>
              </a:rPr>
              <a:t>High</a:t>
            </a:r>
            <a:endParaRPr lang="en-US" sz="880" dirty="0"/>
          </a:p>
        </p:txBody>
      </p:sp>
      <p:sp>
        <p:nvSpPr>
          <p:cNvPr id="29" name="Shape 27"/>
          <p:cNvSpPr/>
          <p:nvPr/>
        </p:nvSpPr>
        <p:spPr>
          <a:xfrm>
            <a:off x="8942832" y="2459736"/>
            <a:ext cx="1042416" cy="329184"/>
          </a:xfrm>
          <a:prstGeom prst="roundRect">
            <a:avLst>
              <a:gd name="adj" fmla="val 22222"/>
            </a:avLst>
          </a:prstGeom>
          <a:solidFill>
            <a:srgbClr val="E7ECF4"/>
          </a:solidFill>
          <a:ln w="12700">
            <a:solidFill>
              <a:srgbClr val="E7ECF4"/>
            </a:solidFill>
            <a:prstDash val="solid"/>
          </a:ln>
        </p:spPr>
      </p:sp>
      <p:sp>
        <p:nvSpPr>
          <p:cNvPr id="30" name="Text 28"/>
          <p:cNvSpPr/>
          <p:nvPr/>
        </p:nvSpPr>
        <p:spPr>
          <a:xfrm>
            <a:off x="9052560" y="2514600"/>
            <a:ext cx="822960" cy="182880"/>
          </a:xfrm>
          <a:prstGeom prst="rect">
            <a:avLst/>
          </a:prstGeom>
          <a:noFill/>
          <a:ln/>
        </p:spPr>
        <p:txBody>
          <a:bodyPr wrap="square" lIns="0" tIns="0" rIns="0" bIns="0" rtlCol="0" anchor="ctr">
            <a:normAutofit/>
          </a:bodyPr>
          <a:lstStyle/>
          <a:p>
            <a:pPr marL="0" indent="0" algn="ctr">
              <a:buNone/>
            </a:pPr>
            <a:r>
              <a:rPr lang="en-US" sz="1000" b="1" dirty="0">
                <a:solidFill>
                  <a:srgbClr val="1D2740"/>
                </a:solidFill>
              </a:rPr>
              <a:t>Edit</a:t>
            </a:r>
            <a:endParaRPr lang="en-US" sz="1000" dirty="0"/>
          </a:p>
        </p:txBody>
      </p:sp>
      <p:sp>
        <p:nvSpPr>
          <p:cNvPr id="31" name="Shape 29"/>
          <p:cNvSpPr/>
          <p:nvPr/>
        </p:nvSpPr>
        <p:spPr>
          <a:xfrm>
            <a:off x="2697480" y="3474720"/>
            <a:ext cx="8247888" cy="0"/>
          </a:xfrm>
          <a:prstGeom prst="line">
            <a:avLst/>
          </a:prstGeom>
          <a:noFill/>
          <a:ln w="10160">
            <a:solidFill>
              <a:srgbClr val="D9E0EA"/>
            </a:solidFill>
            <a:prstDash val="solid"/>
          </a:ln>
        </p:spPr>
      </p:sp>
      <p:sp>
        <p:nvSpPr>
          <p:cNvPr id="32" name="Text 30"/>
          <p:cNvSpPr/>
          <p:nvPr/>
        </p:nvSpPr>
        <p:spPr>
          <a:xfrm>
            <a:off x="2697480" y="3090672"/>
            <a:ext cx="658368" cy="182880"/>
          </a:xfrm>
          <a:prstGeom prst="rect">
            <a:avLst/>
          </a:prstGeom>
          <a:noFill/>
          <a:ln/>
        </p:spPr>
        <p:txBody>
          <a:bodyPr wrap="square" lIns="0" tIns="0" rIns="0" bIns="0" rtlCol="0" anchor="ctr"/>
          <a:lstStyle/>
          <a:p>
            <a:pPr marL="0" indent="0">
              <a:buNone/>
            </a:pPr>
            <a:r>
              <a:rPr lang="en-US" sz="880" b="1" dirty="0">
                <a:solidFill>
                  <a:srgbClr val="273650"/>
                </a:solidFill>
              </a:rPr>
              <a:t>A-1041</a:t>
            </a:r>
            <a:endParaRPr lang="en-US" sz="880" dirty="0"/>
          </a:p>
        </p:txBody>
      </p:sp>
      <p:sp>
        <p:nvSpPr>
          <p:cNvPr id="33" name="Text 31"/>
          <p:cNvSpPr/>
          <p:nvPr/>
        </p:nvSpPr>
        <p:spPr>
          <a:xfrm>
            <a:off x="3401568" y="3090672"/>
            <a:ext cx="1874520" cy="182880"/>
          </a:xfrm>
          <a:prstGeom prst="rect">
            <a:avLst/>
          </a:prstGeom>
          <a:noFill/>
          <a:ln/>
        </p:spPr>
        <p:txBody>
          <a:bodyPr wrap="square" lIns="0" tIns="0" rIns="0" bIns="0" rtlCol="0" anchor="ctr">
            <a:normAutofit/>
          </a:bodyPr>
          <a:lstStyle/>
          <a:p>
            <a:pPr marL="0" indent="0">
              <a:buNone/>
            </a:pPr>
            <a:r>
              <a:rPr lang="en-US" sz="880" dirty="0">
                <a:solidFill>
                  <a:srgbClr val="273650"/>
                </a:solidFill>
              </a:rPr>
              <a:t>Fan not working</a:t>
            </a:r>
            <a:endParaRPr lang="en-US" sz="880" dirty="0"/>
          </a:p>
        </p:txBody>
      </p:sp>
      <p:sp>
        <p:nvSpPr>
          <p:cNvPr id="34" name="Shape 32"/>
          <p:cNvSpPr/>
          <p:nvPr/>
        </p:nvSpPr>
        <p:spPr>
          <a:xfrm>
            <a:off x="5376672" y="3054096"/>
            <a:ext cx="960120" cy="329184"/>
          </a:xfrm>
          <a:prstGeom prst="roundRect">
            <a:avLst>
              <a:gd name="adj" fmla="val 22222"/>
            </a:avLst>
          </a:prstGeom>
          <a:solidFill>
            <a:srgbClr val="FFB35C"/>
          </a:solidFill>
          <a:ln w="12700">
            <a:solidFill>
              <a:srgbClr val="FFB35C"/>
            </a:solidFill>
            <a:prstDash val="solid"/>
          </a:ln>
        </p:spPr>
      </p:sp>
      <p:sp>
        <p:nvSpPr>
          <p:cNvPr id="35" name="Text 33"/>
          <p:cNvSpPr/>
          <p:nvPr/>
        </p:nvSpPr>
        <p:spPr>
          <a:xfrm>
            <a:off x="5486400" y="3108960"/>
            <a:ext cx="74066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ASSIGNED</a:t>
            </a:r>
            <a:endParaRPr lang="en-US" sz="1000" dirty="0"/>
          </a:p>
        </p:txBody>
      </p:sp>
      <p:sp>
        <p:nvSpPr>
          <p:cNvPr id="36" name="Text 34"/>
          <p:cNvSpPr/>
          <p:nvPr/>
        </p:nvSpPr>
        <p:spPr>
          <a:xfrm>
            <a:off x="6492240" y="3090672"/>
            <a:ext cx="1207008" cy="182880"/>
          </a:xfrm>
          <a:prstGeom prst="rect">
            <a:avLst/>
          </a:prstGeom>
          <a:noFill/>
          <a:ln/>
        </p:spPr>
        <p:txBody>
          <a:bodyPr wrap="square" lIns="0" tIns="0" rIns="0" bIns="0" rtlCol="0" anchor="ctr">
            <a:normAutofit/>
          </a:bodyPr>
          <a:lstStyle/>
          <a:p>
            <a:pPr marL="0" indent="0">
              <a:buNone/>
            </a:pPr>
            <a:r>
              <a:rPr lang="en-US" sz="880" dirty="0">
                <a:solidFill>
                  <a:srgbClr val="273650"/>
                </a:solidFill>
              </a:rPr>
              <a:t>Meena R.</a:t>
            </a:r>
            <a:endParaRPr lang="en-US" sz="880" dirty="0"/>
          </a:p>
        </p:txBody>
      </p:sp>
      <p:sp>
        <p:nvSpPr>
          <p:cNvPr id="37" name="Text 35"/>
          <p:cNvSpPr/>
          <p:nvPr/>
        </p:nvSpPr>
        <p:spPr>
          <a:xfrm>
            <a:off x="7836408" y="3090672"/>
            <a:ext cx="822960" cy="182880"/>
          </a:xfrm>
          <a:prstGeom prst="rect">
            <a:avLst/>
          </a:prstGeom>
          <a:noFill/>
          <a:ln/>
        </p:spPr>
        <p:txBody>
          <a:bodyPr wrap="square" lIns="0" tIns="0" rIns="0" bIns="0" rtlCol="0" anchor="ctr"/>
          <a:lstStyle/>
          <a:p>
            <a:pPr marL="0" indent="0">
              <a:buNone/>
            </a:pPr>
            <a:r>
              <a:rPr lang="en-US" sz="880" dirty="0">
                <a:solidFill>
                  <a:srgbClr val="526078"/>
                </a:solidFill>
              </a:rPr>
              <a:t>Med</a:t>
            </a:r>
            <a:endParaRPr lang="en-US" sz="880" dirty="0"/>
          </a:p>
        </p:txBody>
      </p:sp>
      <p:sp>
        <p:nvSpPr>
          <p:cNvPr id="38" name="Shape 36"/>
          <p:cNvSpPr/>
          <p:nvPr/>
        </p:nvSpPr>
        <p:spPr>
          <a:xfrm>
            <a:off x="8942832" y="3054096"/>
            <a:ext cx="1042416" cy="329184"/>
          </a:xfrm>
          <a:prstGeom prst="roundRect">
            <a:avLst>
              <a:gd name="adj" fmla="val 22222"/>
            </a:avLst>
          </a:prstGeom>
          <a:solidFill>
            <a:srgbClr val="E7ECF4"/>
          </a:solidFill>
          <a:ln w="12700">
            <a:solidFill>
              <a:srgbClr val="E7ECF4"/>
            </a:solidFill>
            <a:prstDash val="solid"/>
          </a:ln>
        </p:spPr>
      </p:sp>
      <p:sp>
        <p:nvSpPr>
          <p:cNvPr id="39" name="Text 37"/>
          <p:cNvSpPr/>
          <p:nvPr/>
        </p:nvSpPr>
        <p:spPr>
          <a:xfrm>
            <a:off x="9052560" y="3108960"/>
            <a:ext cx="822960" cy="182880"/>
          </a:xfrm>
          <a:prstGeom prst="rect">
            <a:avLst/>
          </a:prstGeom>
          <a:noFill/>
          <a:ln/>
        </p:spPr>
        <p:txBody>
          <a:bodyPr wrap="square" lIns="0" tIns="0" rIns="0" bIns="0" rtlCol="0" anchor="ctr">
            <a:normAutofit/>
          </a:bodyPr>
          <a:lstStyle/>
          <a:p>
            <a:pPr marL="0" indent="0" algn="ctr">
              <a:buNone/>
            </a:pPr>
            <a:r>
              <a:rPr lang="en-US" sz="1000" b="1" dirty="0">
                <a:solidFill>
                  <a:srgbClr val="1D2740"/>
                </a:solidFill>
              </a:rPr>
              <a:t>Contact</a:t>
            </a:r>
            <a:endParaRPr lang="en-US" sz="1000" dirty="0"/>
          </a:p>
        </p:txBody>
      </p:sp>
      <p:sp>
        <p:nvSpPr>
          <p:cNvPr id="40" name="Shape 38"/>
          <p:cNvSpPr/>
          <p:nvPr/>
        </p:nvSpPr>
        <p:spPr>
          <a:xfrm>
            <a:off x="2697480" y="4069080"/>
            <a:ext cx="8247888" cy="0"/>
          </a:xfrm>
          <a:prstGeom prst="line">
            <a:avLst/>
          </a:prstGeom>
          <a:noFill/>
          <a:ln w="10160">
            <a:solidFill>
              <a:srgbClr val="D9E0EA"/>
            </a:solidFill>
            <a:prstDash val="solid"/>
          </a:ln>
        </p:spPr>
      </p:sp>
      <p:sp>
        <p:nvSpPr>
          <p:cNvPr id="41" name="Text 39"/>
          <p:cNvSpPr/>
          <p:nvPr/>
        </p:nvSpPr>
        <p:spPr>
          <a:xfrm>
            <a:off x="2697480" y="3685032"/>
            <a:ext cx="658368" cy="182880"/>
          </a:xfrm>
          <a:prstGeom prst="rect">
            <a:avLst/>
          </a:prstGeom>
          <a:noFill/>
          <a:ln/>
        </p:spPr>
        <p:txBody>
          <a:bodyPr wrap="square" lIns="0" tIns="0" rIns="0" bIns="0" rtlCol="0" anchor="ctr"/>
          <a:lstStyle/>
          <a:p>
            <a:pPr marL="0" indent="0">
              <a:buNone/>
            </a:pPr>
            <a:r>
              <a:rPr lang="en-US" sz="880" b="1" dirty="0">
                <a:solidFill>
                  <a:srgbClr val="273650"/>
                </a:solidFill>
              </a:rPr>
              <a:t>A-1039</a:t>
            </a:r>
            <a:endParaRPr lang="en-US" sz="880" dirty="0"/>
          </a:p>
        </p:txBody>
      </p:sp>
      <p:sp>
        <p:nvSpPr>
          <p:cNvPr id="42" name="Text 40"/>
          <p:cNvSpPr/>
          <p:nvPr/>
        </p:nvSpPr>
        <p:spPr>
          <a:xfrm>
            <a:off x="3401568" y="3685032"/>
            <a:ext cx="1874520" cy="182880"/>
          </a:xfrm>
          <a:prstGeom prst="rect">
            <a:avLst/>
          </a:prstGeom>
          <a:noFill/>
          <a:ln/>
        </p:spPr>
        <p:txBody>
          <a:bodyPr wrap="square" lIns="0" tIns="0" rIns="0" bIns="0" rtlCol="0" anchor="ctr">
            <a:normAutofit/>
          </a:bodyPr>
          <a:lstStyle/>
          <a:p>
            <a:pPr marL="0" indent="0">
              <a:buNone/>
            </a:pPr>
            <a:r>
              <a:rPr lang="en-US" sz="880" dirty="0">
                <a:solidFill>
                  <a:srgbClr val="273650"/>
                </a:solidFill>
              </a:rPr>
              <a:t>Projector issue</a:t>
            </a:r>
            <a:endParaRPr lang="en-US" sz="880" dirty="0"/>
          </a:p>
        </p:txBody>
      </p:sp>
      <p:sp>
        <p:nvSpPr>
          <p:cNvPr id="43" name="Shape 41"/>
          <p:cNvSpPr/>
          <p:nvPr/>
        </p:nvSpPr>
        <p:spPr>
          <a:xfrm>
            <a:off x="5376672" y="3648456"/>
            <a:ext cx="960120" cy="329184"/>
          </a:xfrm>
          <a:prstGeom prst="roundRect">
            <a:avLst>
              <a:gd name="adj" fmla="val 22222"/>
            </a:avLst>
          </a:prstGeom>
          <a:solidFill>
            <a:srgbClr val="6EE7A8"/>
          </a:solidFill>
          <a:ln w="12700">
            <a:solidFill>
              <a:srgbClr val="6EE7A8"/>
            </a:solidFill>
            <a:prstDash val="solid"/>
          </a:ln>
        </p:spPr>
      </p:sp>
      <p:sp>
        <p:nvSpPr>
          <p:cNvPr id="44" name="Text 42"/>
          <p:cNvSpPr/>
          <p:nvPr/>
        </p:nvSpPr>
        <p:spPr>
          <a:xfrm>
            <a:off x="5486400" y="3703320"/>
            <a:ext cx="74066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RESOLVED</a:t>
            </a:r>
            <a:endParaRPr lang="en-US" sz="1000" dirty="0"/>
          </a:p>
        </p:txBody>
      </p:sp>
      <p:sp>
        <p:nvSpPr>
          <p:cNvPr id="45" name="Text 43"/>
          <p:cNvSpPr/>
          <p:nvPr/>
        </p:nvSpPr>
        <p:spPr>
          <a:xfrm>
            <a:off x="6492240" y="3685032"/>
            <a:ext cx="1207008" cy="182880"/>
          </a:xfrm>
          <a:prstGeom prst="rect">
            <a:avLst/>
          </a:prstGeom>
          <a:noFill/>
          <a:ln/>
        </p:spPr>
        <p:txBody>
          <a:bodyPr wrap="square" lIns="0" tIns="0" rIns="0" bIns="0" rtlCol="0" anchor="ctr">
            <a:normAutofit/>
          </a:bodyPr>
          <a:lstStyle/>
          <a:p>
            <a:pPr marL="0" indent="0">
              <a:buNone/>
            </a:pPr>
            <a:r>
              <a:rPr lang="en-US" sz="880" dirty="0">
                <a:solidFill>
                  <a:srgbClr val="273650"/>
                </a:solidFill>
              </a:rPr>
              <a:t>Rahul S.</a:t>
            </a:r>
            <a:endParaRPr lang="en-US" sz="880" dirty="0"/>
          </a:p>
        </p:txBody>
      </p:sp>
      <p:sp>
        <p:nvSpPr>
          <p:cNvPr id="46" name="Text 44"/>
          <p:cNvSpPr/>
          <p:nvPr/>
        </p:nvSpPr>
        <p:spPr>
          <a:xfrm>
            <a:off x="7836408" y="3685032"/>
            <a:ext cx="822960" cy="182880"/>
          </a:xfrm>
          <a:prstGeom prst="rect">
            <a:avLst/>
          </a:prstGeom>
          <a:noFill/>
          <a:ln/>
        </p:spPr>
        <p:txBody>
          <a:bodyPr wrap="square" lIns="0" tIns="0" rIns="0" bIns="0" rtlCol="0" anchor="ctr"/>
          <a:lstStyle/>
          <a:p>
            <a:pPr marL="0" indent="0">
              <a:buNone/>
            </a:pPr>
            <a:r>
              <a:rPr lang="en-US" sz="880" dirty="0">
                <a:solidFill>
                  <a:srgbClr val="526078"/>
                </a:solidFill>
              </a:rPr>
              <a:t>Low</a:t>
            </a:r>
            <a:endParaRPr lang="en-US" sz="880" dirty="0"/>
          </a:p>
        </p:txBody>
      </p:sp>
      <p:sp>
        <p:nvSpPr>
          <p:cNvPr id="47" name="Shape 45"/>
          <p:cNvSpPr/>
          <p:nvPr/>
        </p:nvSpPr>
        <p:spPr>
          <a:xfrm>
            <a:off x="8942832" y="3648456"/>
            <a:ext cx="1042416" cy="329184"/>
          </a:xfrm>
          <a:prstGeom prst="roundRect">
            <a:avLst>
              <a:gd name="adj" fmla="val 22222"/>
            </a:avLst>
          </a:prstGeom>
          <a:solidFill>
            <a:srgbClr val="E7ECF4"/>
          </a:solidFill>
          <a:ln w="12700">
            <a:solidFill>
              <a:srgbClr val="E7ECF4"/>
            </a:solidFill>
            <a:prstDash val="solid"/>
          </a:ln>
        </p:spPr>
      </p:sp>
      <p:sp>
        <p:nvSpPr>
          <p:cNvPr id="48" name="Text 46"/>
          <p:cNvSpPr/>
          <p:nvPr/>
        </p:nvSpPr>
        <p:spPr>
          <a:xfrm>
            <a:off x="9052560" y="3703320"/>
            <a:ext cx="822960" cy="182880"/>
          </a:xfrm>
          <a:prstGeom prst="rect">
            <a:avLst/>
          </a:prstGeom>
          <a:noFill/>
          <a:ln/>
        </p:spPr>
        <p:txBody>
          <a:bodyPr wrap="square" lIns="0" tIns="0" rIns="0" bIns="0" rtlCol="0" anchor="ctr">
            <a:normAutofit/>
          </a:bodyPr>
          <a:lstStyle/>
          <a:p>
            <a:pPr marL="0" indent="0" algn="ctr">
              <a:buNone/>
            </a:pPr>
            <a:r>
              <a:rPr lang="en-US" sz="1000" b="1" dirty="0">
                <a:solidFill>
                  <a:srgbClr val="1D2740"/>
                </a:solidFill>
              </a:rPr>
              <a:t>View</a:t>
            </a:r>
            <a:endParaRPr lang="en-US" sz="1000" dirty="0"/>
          </a:p>
        </p:txBody>
      </p:sp>
      <p:sp>
        <p:nvSpPr>
          <p:cNvPr id="49" name="Shape 47"/>
          <p:cNvSpPr/>
          <p:nvPr/>
        </p:nvSpPr>
        <p:spPr>
          <a:xfrm>
            <a:off x="2697480" y="4663440"/>
            <a:ext cx="8247888" cy="0"/>
          </a:xfrm>
          <a:prstGeom prst="line">
            <a:avLst/>
          </a:prstGeom>
          <a:noFill/>
          <a:ln w="10160">
            <a:solidFill>
              <a:srgbClr val="D9E0EA"/>
            </a:solidFill>
            <a:prstDash val="solid"/>
          </a:ln>
        </p:spPr>
      </p:sp>
      <p:sp>
        <p:nvSpPr>
          <p:cNvPr id="50" name="Text 48"/>
          <p:cNvSpPr/>
          <p:nvPr/>
        </p:nvSpPr>
        <p:spPr>
          <a:xfrm>
            <a:off x="2697480" y="4279392"/>
            <a:ext cx="658368" cy="182880"/>
          </a:xfrm>
          <a:prstGeom prst="rect">
            <a:avLst/>
          </a:prstGeom>
          <a:noFill/>
          <a:ln/>
        </p:spPr>
        <p:txBody>
          <a:bodyPr wrap="square" lIns="0" tIns="0" rIns="0" bIns="0" rtlCol="0" anchor="ctr"/>
          <a:lstStyle/>
          <a:p>
            <a:pPr marL="0" indent="0">
              <a:buNone/>
            </a:pPr>
            <a:r>
              <a:rPr lang="en-US" sz="880" b="1" dirty="0">
                <a:solidFill>
                  <a:srgbClr val="273650"/>
                </a:solidFill>
              </a:rPr>
              <a:t>A-1038</a:t>
            </a:r>
            <a:endParaRPr lang="en-US" sz="880" dirty="0"/>
          </a:p>
        </p:txBody>
      </p:sp>
      <p:sp>
        <p:nvSpPr>
          <p:cNvPr id="51" name="Text 49"/>
          <p:cNvSpPr/>
          <p:nvPr/>
        </p:nvSpPr>
        <p:spPr>
          <a:xfrm>
            <a:off x="3401568" y="4279392"/>
            <a:ext cx="1874520" cy="182880"/>
          </a:xfrm>
          <a:prstGeom prst="rect">
            <a:avLst/>
          </a:prstGeom>
          <a:noFill/>
          <a:ln/>
        </p:spPr>
        <p:txBody>
          <a:bodyPr wrap="square" lIns="0" tIns="0" rIns="0" bIns="0" rtlCol="0" anchor="ctr">
            <a:normAutofit/>
          </a:bodyPr>
          <a:lstStyle/>
          <a:p>
            <a:pPr marL="0" indent="0">
              <a:buNone/>
            </a:pPr>
            <a:r>
              <a:rPr lang="en-US" sz="880" dirty="0">
                <a:solidFill>
                  <a:srgbClr val="273650"/>
                </a:solidFill>
              </a:rPr>
              <a:t>Broken tap</a:t>
            </a:r>
            <a:endParaRPr lang="en-US" sz="880" dirty="0"/>
          </a:p>
        </p:txBody>
      </p:sp>
      <p:sp>
        <p:nvSpPr>
          <p:cNvPr id="52" name="Shape 50"/>
          <p:cNvSpPr/>
          <p:nvPr/>
        </p:nvSpPr>
        <p:spPr>
          <a:xfrm>
            <a:off x="5376672" y="4242816"/>
            <a:ext cx="960120" cy="329184"/>
          </a:xfrm>
          <a:prstGeom prst="roundRect">
            <a:avLst>
              <a:gd name="adj" fmla="val 22222"/>
            </a:avLst>
          </a:prstGeom>
          <a:solidFill>
            <a:srgbClr val="4CC9F0"/>
          </a:solidFill>
          <a:ln w="12700">
            <a:solidFill>
              <a:srgbClr val="4CC9F0"/>
            </a:solidFill>
            <a:prstDash val="solid"/>
          </a:ln>
        </p:spPr>
      </p:sp>
      <p:sp>
        <p:nvSpPr>
          <p:cNvPr id="53" name="Text 51"/>
          <p:cNvSpPr/>
          <p:nvPr/>
        </p:nvSpPr>
        <p:spPr>
          <a:xfrm>
            <a:off x="5486400" y="4297680"/>
            <a:ext cx="740664" cy="182880"/>
          </a:xfrm>
          <a:prstGeom prst="rect">
            <a:avLst/>
          </a:prstGeom>
          <a:noFill/>
          <a:ln/>
        </p:spPr>
        <p:txBody>
          <a:bodyPr wrap="square" lIns="0" tIns="0" rIns="0" bIns="0" rtlCol="0" anchor="ctr">
            <a:normAutofit/>
          </a:bodyPr>
          <a:lstStyle/>
          <a:p>
            <a:pPr marL="0" indent="0" algn="ctr">
              <a:buNone/>
            </a:pPr>
            <a:r>
              <a:rPr lang="en-US" sz="1000" b="1" dirty="0">
                <a:solidFill>
                  <a:srgbClr val="0B1020"/>
                </a:solidFill>
              </a:rPr>
              <a:t>NEW</a:t>
            </a:r>
            <a:endParaRPr lang="en-US" sz="1000" dirty="0"/>
          </a:p>
        </p:txBody>
      </p:sp>
      <p:sp>
        <p:nvSpPr>
          <p:cNvPr id="54" name="Text 52"/>
          <p:cNvSpPr/>
          <p:nvPr/>
        </p:nvSpPr>
        <p:spPr>
          <a:xfrm>
            <a:off x="6492240" y="4279392"/>
            <a:ext cx="1207008" cy="182880"/>
          </a:xfrm>
          <a:prstGeom prst="rect">
            <a:avLst/>
          </a:prstGeom>
          <a:noFill/>
          <a:ln/>
        </p:spPr>
        <p:txBody>
          <a:bodyPr wrap="square" lIns="0" tIns="0" rIns="0" bIns="0" rtlCol="0" anchor="ctr">
            <a:normAutofit/>
          </a:bodyPr>
          <a:lstStyle/>
          <a:p>
            <a:pPr marL="0" indent="0">
              <a:buNone/>
            </a:pPr>
            <a:r>
              <a:rPr lang="en-US" sz="880" dirty="0">
                <a:solidFill>
                  <a:srgbClr val="273650"/>
                </a:solidFill>
              </a:rPr>
              <a:t>Unassigned</a:t>
            </a:r>
            <a:endParaRPr lang="en-US" sz="880" dirty="0"/>
          </a:p>
        </p:txBody>
      </p:sp>
      <p:sp>
        <p:nvSpPr>
          <p:cNvPr id="55" name="Text 53"/>
          <p:cNvSpPr/>
          <p:nvPr/>
        </p:nvSpPr>
        <p:spPr>
          <a:xfrm>
            <a:off x="7836408" y="4279392"/>
            <a:ext cx="822960" cy="182880"/>
          </a:xfrm>
          <a:prstGeom prst="rect">
            <a:avLst/>
          </a:prstGeom>
          <a:noFill/>
          <a:ln/>
        </p:spPr>
        <p:txBody>
          <a:bodyPr wrap="square" lIns="0" tIns="0" rIns="0" bIns="0" rtlCol="0" anchor="ctr"/>
          <a:lstStyle/>
          <a:p>
            <a:pPr marL="0" indent="0">
              <a:buNone/>
            </a:pPr>
            <a:r>
              <a:rPr lang="en-US" sz="880" dirty="0">
                <a:solidFill>
                  <a:srgbClr val="C94C5A"/>
                </a:solidFill>
              </a:rPr>
              <a:t>High</a:t>
            </a:r>
            <a:endParaRPr lang="en-US" sz="880" dirty="0"/>
          </a:p>
        </p:txBody>
      </p:sp>
      <p:sp>
        <p:nvSpPr>
          <p:cNvPr id="56" name="Shape 54"/>
          <p:cNvSpPr/>
          <p:nvPr/>
        </p:nvSpPr>
        <p:spPr>
          <a:xfrm>
            <a:off x="8942832" y="4242816"/>
            <a:ext cx="1042416" cy="329184"/>
          </a:xfrm>
          <a:prstGeom prst="roundRect">
            <a:avLst>
              <a:gd name="adj" fmla="val 22222"/>
            </a:avLst>
          </a:prstGeom>
          <a:solidFill>
            <a:srgbClr val="E7ECF4"/>
          </a:solidFill>
          <a:ln w="12700">
            <a:solidFill>
              <a:srgbClr val="E7ECF4"/>
            </a:solidFill>
            <a:prstDash val="solid"/>
          </a:ln>
        </p:spPr>
      </p:sp>
      <p:sp>
        <p:nvSpPr>
          <p:cNvPr id="57" name="Text 55"/>
          <p:cNvSpPr/>
          <p:nvPr/>
        </p:nvSpPr>
        <p:spPr>
          <a:xfrm>
            <a:off x="9052560" y="4297680"/>
            <a:ext cx="822960" cy="182880"/>
          </a:xfrm>
          <a:prstGeom prst="rect">
            <a:avLst/>
          </a:prstGeom>
          <a:noFill/>
          <a:ln/>
        </p:spPr>
        <p:txBody>
          <a:bodyPr wrap="square" lIns="0" tIns="0" rIns="0" bIns="0" rtlCol="0" anchor="ctr">
            <a:normAutofit/>
          </a:bodyPr>
          <a:lstStyle/>
          <a:p>
            <a:pPr marL="0" indent="0" algn="ctr">
              <a:buNone/>
            </a:pPr>
            <a:r>
              <a:rPr lang="en-US" sz="1000" b="1" dirty="0">
                <a:solidFill>
                  <a:srgbClr val="1D2740"/>
                </a:solidFill>
              </a:rPr>
              <a:t>Assign</a:t>
            </a:r>
            <a:endParaRPr lang="en-US" sz="1000" dirty="0"/>
          </a:p>
        </p:txBody>
      </p:sp>
      <p:sp>
        <p:nvSpPr>
          <p:cNvPr id="62"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05  •  IMPLEMENTATION STATUS</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How Front End + Back End Work Together</a:t>
            </a:r>
            <a:endParaRPr lang="en-US" sz="2700" dirty="0"/>
          </a:p>
        </p:txBody>
      </p:sp>
      <p:sp>
        <p:nvSpPr>
          <p:cNvPr id="4" name="Shape 2"/>
          <p:cNvSpPr/>
          <p:nvPr/>
        </p:nvSpPr>
        <p:spPr>
          <a:xfrm>
            <a:off x="566928" y="1353312"/>
            <a:ext cx="2487168" cy="1444752"/>
          </a:xfrm>
          <a:prstGeom prst="roundRect">
            <a:avLst>
              <a:gd name="adj" fmla="val 5696"/>
            </a:avLst>
          </a:prstGeom>
          <a:solidFill>
            <a:srgbClr val="121A2B"/>
          </a:solidFill>
          <a:ln w="12700">
            <a:solidFill>
              <a:srgbClr val="273650"/>
            </a:solidFill>
            <a:prstDash val="solid"/>
          </a:ln>
        </p:spPr>
      </p:sp>
      <p:sp>
        <p:nvSpPr>
          <p:cNvPr id="5" name="Shape 3"/>
          <p:cNvSpPr/>
          <p:nvPr/>
        </p:nvSpPr>
        <p:spPr>
          <a:xfrm>
            <a:off x="566928" y="1353312"/>
            <a:ext cx="64008" cy="1444752"/>
          </a:xfrm>
          <a:prstGeom prst="rect">
            <a:avLst/>
          </a:prstGeom>
          <a:solidFill>
            <a:srgbClr val="4CC9F0"/>
          </a:solidFill>
          <a:ln w="12700">
            <a:solidFill>
              <a:srgbClr val="4CC9F0"/>
            </a:solidFill>
            <a:prstDash val="solid"/>
          </a:ln>
        </p:spPr>
      </p:sp>
      <p:sp>
        <p:nvSpPr>
          <p:cNvPr id="6" name="Text 4"/>
          <p:cNvSpPr/>
          <p:nvPr/>
        </p:nvSpPr>
        <p:spPr>
          <a:xfrm>
            <a:off x="768096" y="1517904"/>
            <a:ext cx="2139696"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User action</a:t>
            </a:r>
            <a:endParaRPr lang="en-US" sz="1500" dirty="0"/>
          </a:p>
        </p:txBody>
      </p:sp>
      <p:sp>
        <p:nvSpPr>
          <p:cNvPr id="7" name="Text 5"/>
          <p:cNvSpPr/>
          <p:nvPr/>
        </p:nvSpPr>
        <p:spPr>
          <a:xfrm>
            <a:off x="768096" y="1856232"/>
            <a:ext cx="2121408" cy="804672"/>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Click / enter / select</a:t>
            </a:r>
            <a:endParaRPr lang="en-US" sz="1050" dirty="0"/>
          </a:p>
        </p:txBody>
      </p:sp>
      <p:sp>
        <p:nvSpPr>
          <p:cNvPr id="8" name="Shape 6"/>
          <p:cNvSpPr/>
          <p:nvPr/>
        </p:nvSpPr>
        <p:spPr>
          <a:xfrm>
            <a:off x="3054096" y="2075688"/>
            <a:ext cx="274320" cy="0"/>
          </a:xfrm>
          <a:prstGeom prst="line">
            <a:avLst/>
          </a:prstGeom>
          <a:noFill/>
          <a:ln w="19050">
            <a:solidFill>
              <a:srgbClr val="273650"/>
            </a:solidFill>
            <a:prstDash val="solid"/>
            <a:tailEnd type="triangle"/>
          </a:ln>
        </p:spPr>
      </p:sp>
      <p:sp>
        <p:nvSpPr>
          <p:cNvPr id="9" name="Shape 7"/>
          <p:cNvSpPr/>
          <p:nvPr/>
        </p:nvSpPr>
        <p:spPr>
          <a:xfrm>
            <a:off x="3383280" y="1353312"/>
            <a:ext cx="2487168" cy="1444752"/>
          </a:xfrm>
          <a:prstGeom prst="roundRect">
            <a:avLst>
              <a:gd name="adj" fmla="val 5696"/>
            </a:avLst>
          </a:prstGeom>
          <a:solidFill>
            <a:srgbClr val="121A2B"/>
          </a:solidFill>
          <a:ln w="12700">
            <a:solidFill>
              <a:srgbClr val="273650"/>
            </a:solidFill>
            <a:prstDash val="solid"/>
          </a:ln>
        </p:spPr>
      </p:sp>
      <p:sp>
        <p:nvSpPr>
          <p:cNvPr id="10" name="Shape 8"/>
          <p:cNvSpPr/>
          <p:nvPr/>
        </p:nvSpPr>
        <p:spPr>
          <a:xfrm>
            <a:off x="3383280" y="1353312"/>
            <a:ext cx="64008" cy="1444752"/>
          </a:xfrm>
          <a:prstGeom prst="rect">
            <a:avLst/>
          </a:prstGeom>
          <a:solidFill>
            <a:srgbClr val="FFB35C"/>
          </a:solidFill>
          <a:ln w="12700">
            <a:solidFill>
              <a:srgbClr val="FFB35C"/>
            </a:solidFill>
            <a:prstDash val="solid"/>
          </a:ln>
        </p:spPr>
      </p:sp>
      <p:sp>
        <p:nvSpPr>
          <p:cNvPr id="11" name="Text 9"/>
          <p:cNvSpPr/>
          <p:nvPr/>
        </p:nvSpPr>
        <p:spPr>
          <a:xfrm>
            <a:off x="3584448" y="1517904"/>
            <a:ext cx="2139696"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JavaScript</a:t>
            </a:r>
            <a:endParaRPr lang="en-US" sz="1500" dirty="0"/>
          </a:p>
        </p:txBody>
      </p:sp>
      <p:sp>
        <p:nvSpPr>
          <p:cNvPr id="12" name="Text 10"/>
          <p:cNvSpPr/>
          <p:nvPr/>
        </p:nvSpPr>
        <p:spPr>
          <a:xfrm>
            <a:off x="3584448" y="1856232"/>
            <a:ext cx="2121408" cy="804672"/>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Validate + send request</a:t>
            </a:r>
            <a:endParaRPr lang="en-US" sz="1050" dirty="0"/>
          </a:p>
        </p:txBody>
      </p:sp>
      <p:sp>
        <p:nvSpPr>
          <p:cNvPr id="13" name="Shape 11"/>
          <p:cNvSpPr/>
          <p:nvPr/>
        </p:nvSpPr>
        <p:spPr>
          <a:xfrm>
            <a:off x="5870448" y="2075688"/>
            <a:ext cx="274320" cy="0"/>
          </a:xfrm>
          <a:prstGeom prst="line">
            <a:avLst/>
          </a:prstGeom>
          <a:noFill/>
          <a:ln w="19050">
            <a:solidFill>
              <a:srgbClr val="273650"/>
            </a:solidFill>
            <a:prstDash val="solid"/>
            <a:tailEnd type="triangle"/>
          </a:ln>
        </p:spPr>
      </p:sp>
      <p:sp>
        <p:nvSpPr>
          <p:cNvPr id="14" name="Shape 12"/>
          <p:cNvSpPr/>
          <p:nvPr/>
        </p:nvSpPr>
        <p:spPr>
          <a:xfrm>
            <a:off x="6199632" y="1353312"/>
            <a:ext cx="2487168" cy="1444752"/>
          </a:xfrm>
          <a:prstGeom prst="roundRect">
            <a:avLst>
              <a:gd name="adj" fmla="val 5696"/>
            </a:avLst>
          </a:prstGeom>
          <a:solidFill>
            <a:srgbClr val="121A2B"/>
          </a:solidFill>
          <a:ln w="12700">
            <a:solidFill>
              <a:srgbClr val="273650"/>
            </a:solidFill>
            <a:prstDash val="solid"/>
          </a:ln>
        </p:spPr>
      </p:sp>
      <p:sp>
        <p:nvSpPr>
          <p:cNvPr id="15" name="Shape 13"/>
          <p:cNvSpPr/>
          <p:nvPr/>
        </p:nvSpPr>
        <p:spPr>
          <a:xfrm>
            <a:off x="6199632" y="1353312"/>
            <a:ext cx="64008" cy="1444752"/>
          </a:xfrm>
          <a:prstGeom prst="rect">
            <a:avLst/>
          </a:prstGeom>
          <a:solidFill>
            <a:srgbClr val="24D1B4"/>
          </a:solidFill>
          <a:ln w="12700">
            <a:solidFill>
              <a:srgbClr val="24D1B4"/>
            </a:solidFill>
            <a:prstDash val="solid"/>
          </a:ln>
        </p:spPr>
      </p:sp>
      <p:sp>
        <p:nvSpPr>
          <p:cNvPr id="16" name="Text 14"/>
          <p:cNvSpPr/>
          <p:nvPr/>
        </p:nvSpPr>
        <p:spPr>
          <a:xfrm>
            <a:off x="6400800" y="1517904"/>
            <a:ext cx="2139696"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Firebase</a:t>
            </a:r>
            <a:endParaRPr lang="en-US" sz="1500" dirty="0"/>
          </a:p>
        </p:txBody>
      </p:sp>
      <p:sp>
        <p:nvSpPr>
          <p:cNvPr id="17" name="Text 15"/>
          <p:cNvSpPr/>
          <p:nvPr/>
        </p:nvSpPr>
        <p:spPr>
          <a:xfrm>
            <a:off x="6400800" y="1856232"/>
            <a:ext cx="2121408" cy="804672"/>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Store / update / retrieve</a:t>
            </a:r>
            <a:endParaRPr lang="en-US" sz="1050" dirty="0"/>
          </a:p>
        </p:txBody>
      </p:sp>
      <p:sp>
        <p:nvSpPr>
          <p:cNvPr id="18" name="Shape 16"/>
          <p:cNvSpPr/>
          <p:nvPr/>
        </p:nvSpPr>
        <p:spPr>
          <a:xfrm>
            <a:off x="8686800" y="2075688"/>
            <a:ext cx="274320" cy="0"/>
          </a:xfrm>
          <a:prstGeom prst="line">
            <a:avLst/>
          </a:prstGeom>
          <a:noFill/>
          <a:ln w="19050">
            <a:solidFill>
              <a:srgbClr val="273650"/>
            </a:solidFill>
            <a:prstDash val="solid"/>
            <a:tailEnd type="triangle"/>
          </a:ln>
        </p:spPr>
      </p:sp>
      <p:sp>
        <p:nvSpPr>
          <p:cNvPr id="19" name="Shape 17"/>
          <p:cNvSpPr/>
          <p:nvPr/>
        </p:nvSpPr>
        <p:spPr>
          <a:xfrm>
            <a:off x="9015984" y="1353312"/>
            <a:ext cx="2487168" cy="1444752"/>
          </a:xfrm>
          <a:prstGeom prst="roundRect">
            <a:avLst>
              <a:gd name="adj" fmla="val 5696"/>
            </a:avLst>
          </a:prstGeom>
          <a:solidFill>
            <a:srgbClr val="121A2B"/>
          </a:solidFill>
          <a:ln w="12700">
            <a:solidFill>
              <a:srgbClr val="273650"/>
            </a:solidFill>
            <a:prstDash val="solid"/>
          </a:ln>
        </p:spPr>
      </p:sp>
      <p:sp>
        <p:nvSpPr>
          <p:cNvPr id="20" name="Shape 18"/>
          <p:cNvSpPr/>
          <p:nvPr/>
        </p:nvSpPr>
        <p:spPr>
          <a:xfrm>
            <a:off x="9015984" y="1353312"/>
            <a:ext cx="64008" cy="1444752"/>
          </a:xfrm>
          <a:prstGeom prst="rect">
            <a:avLst/>
          </a:prstGeom>
          <a:solidFill>
            <a:srgbClr val="B39DFF"/>
          </a:solidFill>
          <a:ln w="12700">
            <a:solidFill>
              <a:srgbClr val="B39DFF"/>
            </a:solidFill>
            <a:prstDash val="solid"/>
          </a:ln>
        </p:spPr>
      </p:sp>
      <p:sp>
        <p:nvSpPr>
          <p:cNvPr id="21" name="Text 19"/>
          <p:cNvSpPr/>
          <p:nvPr/>
        </p:nvSpPr>
        <p:spPr>
          <a:xfrm>
            <a:off x="9217152" y="1517904"/>
            <a:ext cx="2139696"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UI refresh</a:t>
            </a:r>
            <a:endParaRPr lang="en-US" sz="1500" dirty="0"/>
          </a:p>
        </p:txBody>
      </p:sp>
      <p:sp>
        <p:nvSpPr>
          <p:cNvPr id="22" name="Text 20"/>
          <p:cNvSpPr/>
          <p:nvPr/>
        </p:nvSpPr>
        <p:spPr>
          <a:xfrm>
            <a:off x="9217152" y="1856232"/>
            <a:ext cx="2121408" cy="804672"/>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Show new status / data</a:t>
            </a:r>
            <a:endParaRPr lang="en-US" sz="1050" dirty="0"/>
          </a:p>
        </p:txBody>
      </p:sp>
      <p:sp>
        <p:nvSpPr>
          <p:cNvPr id="23" name="Text 21"/>
          <p:cNvSpPr/>
          <p:nvPr/>
        </p:nvSpPr>
        <p:spPr>
          <a:xfrm>
            <a:off x="658368" y="3273552"/>
            <a:ext cx="3200400" cy="256032"/>
          </a:xfrm>
          <a:prstGeom prst="rect">
            <a:avLst/>
          </a:prstGeom>
          <a:noFill/>
          <a:ln/>
        </p:spPr>
        <p:txBody>
          <a:bodyPr wrap="square" lIns="0" tIns="0" rIns="0" bIns="0" rtlCol="0" anchor="ctr"/>
          <a:lstStyle/>
          <a:p>
            <a:pPr marL="0" indent="0">
              <a:buNone/>
            </a:pPr>
            <a:r>
              <a:rPr lang="en-US" b="1" dirty="0">
                <a:solidFill>
                  <a:srgbClr val="F5F7FB"/>
                </a:solidFill>
              </a:rPr>
              <a:t>Prototype</a:t>
            </a:r>
            <a:endParaRPr lang="en-US" dirty="0"/>
          </a:p>
        </p:txBody>
      </p:sp>
      <p:sp>
        <p:nvSpPr>
          <p:cNvPr id="24" name="Text 22"/>
          <p:cNvSpPr/>
          <p:nvPr/>
        </p:nvSpPr>
        <p:spPr>
          <a:xfrm>
            <a:off x="685800" y="3703320"/>
            <a:ext cx="3732207" cy="2187356"/>
          </a:xfrm>
          <a:prstGeom prst="rect">
            <a:avLst/>
          </a:prstGeom>
          <a:noFill/>
          <a:ln/>
        </p:spPr>
        <p:txBody>
          <a:bodyPr wrap="square" lIns="254" tIns="254" rIns="254" bIns="254" rtlCol="0" anchor="t">
            <a:normAutofit/>
          </a:bodyPr>
          <a:lstStyle/>
          <a:p>
            <a:pPr marL="177800" indent="-177800">
              <a:buSzPct val="100000"/>
              <a:buChar char="•"/>
            </a:pPr>
            <a:r>
              <a:rPr lang="en-US" sz="1600" dirty="0">
                <a:solidFill>
                  <a:srgbClr val="AAB6CA"/>
                </a:solidFill>
              </a:rPr>
              <a:t>Basic login and role separation</a:t>
            </a:r>
            <a:endParaRPr lang="en-US" sz="1600" dirty="0"/>
          </a:p>
          <a:p>
            <a:pPr marL="177800" indent="-177800">
              <a:buSzPct val="100000"/>
              <a:buChar char="•"/>
            </a:pPr>
            <a:r>
              <a:rPr lang="en-US" sz="1600" dirty="0">
                <a:solidFill>
                  <a:srgbClr val="AAB6CA"/>
                </a:solidFill>
              </a:rPr>
              <a:t>Complaint form + database record flow</a:t>
            </a:r>
            <a:endParaRPr lang="en-US" sz="1600" dirty="0"/>
          </a:p>
          <a:p>
            <a:pPr marL="177800" indent="-177800">
              <a:buSzPct val="100000"/>
              <a:buChar char="•"/>
            </a:pPr>
            <a:r>
              <a:rPr lang="en-US" sz="1600" dirty="0">
                <a:solidFill>
                  <a:srgbClr val="AAB6CA"/>
                </a:solidFill>
              </a:rPr>
              <a:t>Dashboard + status model</a:t>
            </a:r>
            <a:endParaRPr lang="en-US" sz="1600" dirty="0"/>
          </a:p>
          <a:p>
            <a:pPr marL="177800" indent="-177800">
              <a:buSzPct val="100000"/>
              <a:buChar char="•"/>
            </a:pPr>
            <a:r>
              <a:rPr lang="en-US" sz="1600" dirty="0">
                <a:solidFill>
                  <a:srgbClr val="AAB6CA"/>
                </a:solidFill>
              </a:rPr>
              <a:t>Admin assignment view</a:t>
            </a:r>
            <a:endParaRPr lang="en-US" sz="1600" dirty="0"/>
          </a:p>
        </p:txBody>
      </p:sp>
      <p:sp>
        <p:nvSpPr>
          <p:cNvPr id="25" name="Text 23"/>
          <p:cNvSpPr/>
          <p:nvPr/>
        </p:nvSpPr>
        <p:spPr>
          <a:xfrm>
            <a:off x="6126480" y="3273552"/>
            <a:ext cx="1828800" cy="256032"/>
          </a:xfrm>
          <a:prstGeom prst="rect">
            <a:avLst/>
          </a:prstGeom>
          <a:noFill/>
          <a:ln/>
        </p:spPr>
        <p:txBody>
          <a:bodyPr wrap="square" lIns="0" tIns="0" rIns="0" bIns="0" rtlCol="0" anchor="ctr"/>
          <a:lstStyle/>
          <a:p>
            <a:pPr marL="0" indent="0">
              <a:buNone/>
            </a:pPr>
            <a:r>
              <a:rPr lang="en-US" b="1" dirty="0">
                <a:solidFill>
                  <a:srgbClr val="F5F7FB"/>
                </a:solidFill>
              </a:rPr>
              <a:t>Next phase</a:t>
            </a:r>
            <a:endParaRPr lang="en-US" dirty="0"/>
          </a:p>
        </p:txBody>
      </p:sp>
      <p:sp>
        <p:nvSpPr>
          <p:cNvPr id="26" name="Text 24"/>
          <p:cNvSpPr/>
          <p:nvPr/>
        </p:nvSpPr>
        <p:spPr>
          <a:xfrm>
            <a:off x="6144768" y="3703319"/>
            <a:ext cx="4142471" cy="2187351"/>
          </a:xfrm>
          <a:prstGeom prst="rect">
            <a:avLst/>
          </a:prstGeom>
          <a:noFill/>
          <a:ln/>
        </p:spPr>
        <p:txBody>
          <a:bodyPr wrap="square" lIns="254" tIns="254" rIns="254" bIns="254" rtlCol="0" anchor="t">
            <a:normAutofit/>
          </a:bodyPr>
          <a:lstStyle/>
          <a:p>
            <a:pPr marL="177800" indent="-177800">
              <a:buSzPct val="100000"/>
              <a:buChar char="•"/>
            </a:pPr>
            <a:r>
              <a:rPr lang="en-US" sz="1600" dirty="0">
                <a:solidFill>
                  <a:srgbClr val="AAB6CA"/>
                </a:solidFill>
              </a:rPr>
              <a:t>Automated notifications</a:t>
            </a:r>
            <a:endParaRPr lang="en-US" sz="1600" dirty="0"/>
          </a:p>
          <a:p>
            <a:pPr marL="177800" indent="-177800">
              <a:buSzPct val="100000"/>
              <a:buChar char="•"/>
            </a:pPr>
            <a:r>
              <a:rPr lang="en-US" sz="1600" dirty="0">
                <a:solidFill>
                  <a:srgbClr val="AAB6CA"/>
                </a:solidFill>
              </a:rPr>
              <a:t>Maintenance reminders</a:t>
            </a:r>
            <a:endParaRPr lang="en-US" sz="1600" dirty="0"/>
          </a:p>
          <a:p>
            <a:pPr marL="177800" indent="-177800">
              <a:buSzPct val="100000"/>
              <a:buChar char="•"/>
            </a:pPr>
            <a:r>
              <a:rPr lang="en-US" sz="1600" dirty="0">
                <a:solidFill>
                  <a:srgbClr val="AAB6CA"/>
                </a:solidFill>
              </a:rPr>
              <a:t>Analytics and reporting</a:t>
            </a:r>
            <a:endParaRPr lang="en-US" sz="1600" dirty="0"/>
          </a:p>
          <a:p>
            <a:pPr marL="177800" indent="-177800">
              <a:buSzPct val="100000"/>
              <a:buChar char="•"/>
            </a:pPr>
            <a:r>
              <a:rPr lang="en-US" sz="1600" dirty="0">
                <a:solidFill>
                  <a:srgbClr val="AAB6CA"/>
                </a:solidFill>
              </a:rPr>
              <a:t>Attachments + richer search</a:t>
            </a:r>
            <a:endParaRPr lang="en-US" sz="1600" dirty="0"/>
          </a:p>
        </p:txBody>
      </p:sp>
      <p:sp>
        <p:nvSpPr>
          <p:cNvPr id="31"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05  •  QUALITY</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Testing</a:t>
            </a:r>
            <a:endParaRPr lang="en-US" sz="2700" dirty="0"/>
          </a:p>
        </p:txBody>
      </p:sp>
      <p:sp>
        <p:nvSpPr>
          <p:cNvPr id="4" name="Text 2"/>
          <p:cNvSpPr/>
          <p:nvPr/>
        </p:nvSpPr>
        <p:spPr>
          <a:xfrm>
            <a:off x="603504" y="1344168"/>
            <a:ext cx="1828800" cy="192024"/>
          </a:xfrm>
          <a:prstGeom prst="rect">
            <a:avLst/>
          </a:prstGeom>
          <a:noFill/>
          <a:ln/>
        </p:spPr>
        <p:txBody>
          <a:bodyPr wrap="square" lIns="0" tIns="0" rIns="0" bIns="0" rtlCol="0" anchor="ctr">
            <a:normAutofit/>
          </a:bodyPr>
          <a:lstStyle/>
          <a:p>
            <a:pPr marL="0" indent="0">
              <a:buNone/>
            </a:pPr>
            <a:r>
              <a:rPr lang="en-US" sz="1130" b="1" dirty="0">
                <a:solidFill>
                  <a:srgbClr val="F5F7FB"/>
                </a:solidFill>
              </a:rPr>
              <a:t>Login validation</a:t>
            </a:r>
            <a:endParaRPr lang="en-US" sz="1130" dirty="0"/>
          </a:p>
        </p:txBody>
      </p:sp>
      <p:sp>
        <p:nvSpPr>
          <p:cNvPr id="5" name="Text 3"/>
          <p:cNvSpPr/>
          <p:nvPr/>
        </p:nvSpPr>
        <p:spPr>
          <a:xfrm>
            <a:off x="2651760" y="1344168"/>
            <a:ext cx="2971800" cy="192024"/>
          </a:xfrm>
          <a:prstGeom prst="rect">
            <a:avLst/>
          </a:prstGeom>
          <a:noFill/>
          <a:ln/>
        </p:spPr>
        <p:txBody>
          <a:bodyPr wrap="square" lIns="0" tIns="0" rIns="0" bIns="0" rtlCol="0" anchor="ctr">
            <a:normAutofit/>
          </a:bodyPr>
          <a:lstStyle/>
          <a:p>
            <a:pPr marL="0" indent="0">
              <a:buNone/>
            </a:pPr>
            <a:r>
              <a:rPr lang="en-US" sz="1020" dirty="0">
                <a:solidFill>
                  <a:srgbClr val="AAB6CA"/>
                </a:solidFill>
              </a:rPr>
              <a:t>Wrong credentials / missing fields</a:t>
            </a:r>
            <a:endParaRPr lang="en-US" sz="1020" dirty="0"/>
          </a:p>
        </p:txBody>
      </p:sp>
      <p:sp>
        <p:nvSpPr>
          <p:cNvPr id="6" name="Shape 4"/>
          <p:cNvSpPr/>
          <p:nvPr/>
        </p:nvSpPr>
        <p:spPr>
          <a:xfrm>
            <a:off x="5806440" y="1298448"/>
            <a:ext cx="5440680" cy="329184"/>
          </a:xfrm>
          <a:prstGeom prst="roundRect">
            <a:avLst>
              <a:gd name="adj" fmla="val 22222"/>
            </a:avLst>
          </a:prstGeom>
          <a:solidFill>
            <a:srgbClr val="162239"/>
          </a:solidFill>
          <a:ln w="12700">
            <a:solidFill>
              <a:srgbClr val="162239"/>
            </a:solidFill>
            <a:prstDash val="solid"/>
          </a:ln>
        </p:spPr>
      </p:sp>
      <p:sp>
        <p:nvSpPr>
          <p:cNvPr id="7" name="Text 5"/>
          <p:cNvSpPr/>
          <p:nvPr/>
        </p:nvSpPr>
        <p:spPr>
          <a:xfrm>
            <a:off x="5916168" y="1353312"/>
            <a:ext cx="5221224" cy="182880"/>
          </a:xfrm>
          <a:prstGeom prst="rect">
            <a:avLst/>
          </a:prstGeom>
          <a:noFill/>
          <a:ln/>
        </p:spPr>
        <p:txBody>
          <a:bodyPr wrap="square" lIns="0" tIns="0" rIns="0" bIns="0" rtlCol="0" anchor="ctr">
            <a:normAutofit/>
          </a:bodyPr>
          <a:lstStyle/>
          <a:p>
            <a:pPr marL="0" indent="0" algn="ctr">
              <a:buNone/>
            </a:pPr>
            <a:r>
              <a:rPr lang="en-US" sz="1000" b="1" dirty="0">
                <a:solidFill>
                  <a:srgbClr val="4CC9F0"/>
                </a:solidFill>
              </a:rPr>
              <a:t>Access is blocked and message is shown.</a:t>
            </a:r>
            <a:endParaRPr lang="en-US" sz="1000" dirty="0"/>
          </a:p>
        </p:txBody>
      </p:sp>
      <p:sp>
        <p:nvSpPr>
          <p:cNvPr id="8" name="Shape 6"/>
          <p:cNvSpPr/>
          <p:nvPr/>
        </p:nvSpPr>
        <p:spPr>
          <a:xfrm>
            <a:off x="621792" y="1801368"/>
            <a:ext cx="10552176" cy="0"/>
          </a:xfrm>
          <a:prstGeom prst="line">
            <a:avLst/>
          </a:prstGeom>
          <a:noFill/>
          <a:ln w="10160">
            <a:solidFill>
              <a:srgbClr val="23324D"/>
            </a:solidFill>
            <a:prstDash val="solid"/>
            <a:headEnd type="none"/>
            <a:tailEnd type="none"/>
          </a:ln>
        </p:spPr>
      </p:sp>
      <p:sp>
        <p:nvSpPr>
          <p:cNvPr id="9" name="Text 7"/>
          <p:cNvSpPr/>
          <p:nvPr/>
        </p:nvSpPr>
        <p:spPr>
          <a:xfrm>
            <a:off x="603504" y="2185416"/>
            <a:ext cx="1828800" cy="192024"/>
          </a:xfrm>
          <a:prstGeom prst="rect">
            <a:avLst/>
          </a:prstGeom>
          <a:noFill/>
          <a:ln/>
        </p:spPr>
        <p:txBody>
          <a:bodyPr wrap="square" lIns="0" tIns="0" rIns="0" bIns="0" rtlCol="0" anchor="ctr">
            <a:normAutofit/>
          </a:bodyPr>
          <a:lstStyle/>
          <a:p>
            <a:pPr marL="0" indent="0">
              <a:buNone/>
            </a:pPr>
            <a:r>
              <a:rPr lang="en-US" sz="1130" b="1" dirty="0">
                <a:solidFill>
                  <a:srgbClr val="F5F7FB"/>
                </a:solidFill>
              </a:rPr>
              <a:t>Complaint creation</a:t>
            </a:r>
            <a:endParaRPr lang="en-US" sz="1130" dirty="0"/>
          </a:p>
        </p:txBody>
      </p:sp>
      <p:sp>
        <p:nvSpPr>
          <p:cNvPr id="10" name="Text 8"/>
          <p:cNvSpPr/>
          <p:nvPr/>
        </p:nvSpPr>
        <p:spPr>
          <a:xfrm>
            <a:off x="2651760" y="2185416"/>
            <a:ext cx="2971800" cy="192024"/>
          </a:xfrm>
          <a:prstGeom prst="rect">
            <a:avLst/>
          </a:prstGeom>
          <a:noFill/>
          <a:ln/>
        </p:spPr>
        <p:txBody>
          <a:bodyPr wrap="square" lIns="0" tIns="0" rIns="0" bIns="0" rtlCol="0" anchor="ctr">
            <a:normAutofit/>
          </a:bodyPr>
          <a:lstStyle/>
          <a:p>
            <a:pPr marL="0" indent="0">
              <a:buNone/>
            </a:pPr>
            <a:r>
              <a:rPr lang="en-US" sz="1020" dirty="0">
                <a:solidFill>
                  <a:srgbClr val="AAB6CA"/>
                </a:solidFill>
              </a:rPr>
              <a:t>Required fields / invalid input</a:t>
            </a:r>
            <a:endParaRPr lang="en-US" sz="1020" dirty="0"/>
          </a:p>
        </p:txBody>
      </p:sp>
      <p:sp>
        <p:nvSpPr>
          <p:cNvPr id="11" name="Shape 9"/>
          <p:cNvSpPr/>
          <p:nvPr/>
        </p:nvSpPr>
        <p:spPr>
          <a:xfrm>
            <a:off x="5806440" y="2139696"/>
            <a:ext cx="5440680" cy="329184"/>
          </a:xfrm>
          <a:prstGeom prst="roundRect">
            <a:avLst>
              <a:gd name="adj" fmla="val 22222"/>
            </a:avLst>
          </a:prstGeom>
          <a:solidFill>
            <a:srgbClr val="162239"/>
          </a:solidFill>
          <a:ln w="12700">
            <a:solidFill>
              <a:srgbClr val="162239"/>
            </a:solidFill>
            <a:prstDash val="solid"/>
          </a:ln>
        </p:spPr>
      </p:sp>
      <p:sp>
        <p:nvSpPr>
          <p:cNvPr id="12" name="Text 10"/>
          <p:cNvSpPr/>
          <p:nvPr/>
        </p:nvSpPr>
        <p:spPr>
          <a:xfrm>
            <a:off x="5916168" y="2194560"/>
            <a:ext cx="5221224" cy="182880"/>
          </a:xfrm>
          <a:prstGeom prst="rect">
            <a:avLst/>
          </a:prstGeom>
          <a:noFill/>
          <a:ln/>
        </p:spPr>
        <p:txBody>
          <a:bodyPr wrap="square" lIns="0" tIns="0" rIns="0" bIns="0" rtlCol="0" anchor="ctr">
            <a:normAutofit/>
          </a:bodyPr>
          <a:lstStyle/>
          <a:p>
            <a:pPr marL="0" indent="0" algn="ctr">
              <a:buNone/>
            </a:pPr>
            <a:r>
              <a:rPr lang="en-US" sz="1000" b="1" dirty="0">
                <a:solidFill>
                  <a:srgbClr val="FFB35C"/>
                </a:solidFill>
              </a:rPr>
              <a:t>No incomplete complaint record is saved.</a:t>
            </a:r>
            <a:endParaRPr lang="en-US" sz="1000" dirty="0"/>
          </a:p>
        </p:txBody>
      </p:sp>
      <p:sp>
        <p:nvSpPr>
          <p:cNvPr id="13" name="Shape 11"/>
          <p:cNvSpPr/>
          <p:nvPr/>
        </p:nvSpPr>
        <p:spPr>
          <a:xfrm>
            <a:off x="621792" y="2642616"/>
            <a:ext cx="10552176" cy="0"/>
          </a:xfrm>
          <a:prstGeom prst="line">
            <a:avLst/>
          </a:prstGeom>
          <a:noFill/>
          <a:ln w="10160">
            <a:solidFill>
              <a:srgbClr val="23324D"/>
            </a:solidFill>
            <a:prstDash val="solid"/>
            <a:headEnd type="none"/>
            <a:tailEnd type="none"/>
          </a:ln>
        </p:spPr>
      </p:sp>
      <p:sp>
        <p:nvSpPr>
          <p:cNvPr id="14" name="Text 12"/>
          <p:cNvSpPr/>
          <p:nvPr/>
        </p:nvSpPr>
        <p:spPr>
          <a:xfrm>
            <a:off x="603504" y="3026664"/>
            <a:ext cx="1828800" cy="192024"/>
          </a:xfrm>
          <a:prstGeom prst="rect">
            <a:avLst/>
          </a:prstGeom>
          <a:noFill/>
          <a:ln/>
        </p:spPr>
        <p:txBody>
          <a:bodyPr wrap="square" lIns="0" tIns="0" rIns="0" bIns="0" rtlCol="0" anchor="ctr">
            <a:normAutofit/>
          </a:bodyPr>
          <a:lstStyle/>
          <a:p>
            <a:pPr marL="0" indent="0">
              <a:buNone/>
            </a:pPr>
            <a:r>
              <a:rPr lang="en-US" sz="1130" b="1" dirty="0">
                <a:solidFill>
                  <a:srgbClr val="F5F7FB"/>
                </a:solidFill>
              </a:rPr>
              <a:t>Assignment</a:t>
            </a:r>
            <a:endParaRPr lang="en-US" sz="1130" dirty="0"/>
          </a:p>
        </p:txBody>
      </p:sp>
      <p:sp>
        <p:nvSpPr>
          <p:cNvPr id="15" name="Text 13"/>
          <p:cNvSpPr/>
          <p:nvPr/>
        </p:nvSpPr>
        <p:spPr>
          <a:xfrm>
            <a:off x="2651760" y="3026664"/>
            <a:ext cx="2971800" cy="192024"/>
          </a:xfrm>
          <a:prstGeom prst="rect">
            <a:avLst/>
          </a:prstGeom>
          <a:noFill/>
          <a:ln/>
        </p:spPr>
        <p:txBody>
          <a:bodyPr wrap="square" lIns="0" tIns="0" rIns="0" bIns="0" rtlCol="0" anchor="ctr">
            <a:normAutofit/>
          </a:bodyPr>
          <a:lstStyle/>
          <a:p>
            <a:pPr marL="0" indent="0">
              <a:buNone/>
            </a:pPr>
            <a:r>
              <a:rPr lang="en-US" sz="1020" dirty="0">
                <a:solidFill>
                  <a:srgbClr val="AAB6CA"/>
                </a:solidFill>
              </a:rPr>
              <a:t>Assign / reassign / unassign</a:t>
            </a:r>
            <a:endParaRPr lang="en-US" sz="1020" dirty="0"/>
          </a:p>
        </p:txBody>
      </p:sp>
      <p:sp>
        <p:nvSpPr>
          <p:cNvPr id="16" name="Shape 14"/>
          <p:cNvSpPr/>
          <p:nvPr/>
        </p:nvSpPr>
        <p:spPr>
          <a:xfrm>
            <a:off x="5806440" y="2980944"/>
            <a:ext cx="5440680" cy="329184"/>
          </a:xfrm>
          <a:prstGeom prst="roundRect">
            <a:avLst>
              <a:gd name="adj" fmla="val 22222"/>
            </a:avLst>
          </a:prstGeom>
          <a:solidFill>
            <a:srgbClr val="162239"/>
          </a:solidFill>
          <a:ln w="12700">
            <a:solidFill>
              <a:srgbClr val="162239"/>
            </a:solidFill>
            <a:prstDash val="solid"/>
          </a:ln>
        </p:spPr>
      </p:sp>
      <p:sp>
        <p:nvSpPr>
          <p:cNvPr id="17" name="Text 15"/>
          <p:cNvSpPr/>
          <p:nvPr/>
        </p:nvSpPr>
        <p:spPr>
          <a:xfrm>
            <a:off x="5916168" y="3035808"/>
            <a:ext cx="5221224" cy="182880"/>
          </a:xfrm>
          <a:prstGeom prst="rect">
            <a:avLst/>
          </a:prstGeom>
          <a:noFill/>
          <a:ln/>
        </p:spPr>
        <p:txBody>
          <a:bodyPr wrap="square" lIns="0" tIns="0" rIns="0" bIns="0" rtlCol="0" anchor="ctr">
            <a:normAutofit/>
          </a:bodyPr>
          <a:lstStyle/>
          <a:p>
            <a:pPr marL="0" indent="0" algn="ctr">
              <a:buNone/>
            </a:pPr>
            <a:r>
              <a:rPr lang="en-US" sz="1000" b="1" dirty="0">
                <a:solidFill>
                  <a:srgbClr val="B39DFF"/>
                </a:solidFill>
              </a:rPr>
              <a:t>Correct team member appears on the complaint.</a:t>
            </a:r>
            <a:endParaRPr lang="en-US" sz="1000" dirty="0"/>
          </a:p>
        </p:txBody>
      </p:sp>
      <p:sp>
        <p:nvSpPr>
          <p:cNvPr id="18" name="Shape 16"/>
          <p:cNvSpPr/>
          <p:nvPr/>
        </p:nvSpPr>
        <p:spPr>
          <a:xfrm>
            <a:off x="621792" y="3483864"/>
            <a:ext cx="10552176" cy="0"/>
          </a:xfrm>
          <a:prstGeom prst="line">
            <a:avLst/>
          </a:prstGeom>
          <a:noFill/>
          <a:ln w="10160">
            <a:solidFill>
              <a:srgbClr val="23324D"/>
            </a:solidFill>
            <a:prstDash val="solid"/>
            <a:headEnd type="none"/>
            <a:tailEnd type="none"/>
          </a:ln>
        </p:spPr>
      </p:sp>
      <p:sp>
        <p:nvSpPr>
          <p:cNvPr id="19" name="Text 17"/>
          <p:cNvSpPr/>
          <p:nvPr/>
        </p:nvSpPr>
        <p:spPr>
          <a:xfrm>
            <a:off x="603504" y="3867912"/>
            <a:ext cx="1828800" cy="192024"/>
          </a:xfrm>
          <a:prstGeom prst="rect">
            <a:avLst/>
          </a:prstGeom>
          <a:noFill/>
          <a:ln/>
        </p:spPr>
        <p:txBody>
          <a:bodyPr wrap="square" lIns="0" tIns="0" rIns="0" bIns="0" rtlCol="0" anchor="ctr">
            <a:normAutofit/>
          </a:bodyPr>
          <a:lstStyle/>
          <a:p>
            <a:pPr marL="0" indent="0">
              <a:buNone/>
            </a:pPr>
            <a:r>
              <a:rPr lang="en-US" sz="1130" b="1" dirty="0">
                <a:solidFill>
                  <a:srgbClr val="F5F7FB"/>
                </a:solidFill>
              </a:rPr>
              <a:t>Status flow</a:t>
            </a:r>
            <a:endParaRPr lang="en-US" sz="1130" dirty="0"/>
          </a:p>
        </p:txBody>
      </p:sp>
      <p:sp>
        <p:nvSpPr>
          <p:cNvPr id="20" name="Text 18"/>
          <p:cNvSpPr/>
          <p:nvPr/>
        </p:nvSpPr>
        <p:spPr>
          <a:xfrm>
            <a:off x="2651760" y="3867912"/>
            <a:ext cx="2971800" cy="192024"/>
          </a:xfrm>
          <a:prstGeom prst="rect">
            <a:avLst/>
          </a:prstGeom>
          <a:noFill/>
          <a:ln/>
        </p:spPr>
        <p:txBody>
          <a:bodyPr wrap="square" lIns="0" tIns="0" rIns="0" bIns="0" rtlCol="0" anchor="ctr">
            <a:normAutofit/>
          </a:bodyPr>
          <a:lstStyle/>
          <a:p>
            <a:pPr marL="0" indent="0">
              <a:buNone/>
            </a:pPr>
            <a:r>
              <a:rPr lang="en-US" sz="1020" dirty="0">
                <a:solidFill>
                  <a:srgbClr val="AAB6CA"/>
                </a:solidFill>
              </a:rPr>
              <a:t>New → Assigned → In Progress → Resolved</a:t>
            </a:r>
            <a:endParaRPr lang="en-US" sz="1020" dirty="0"/>
          </a:p>
        </p:txBody>
      </p:sp>
      <p:sp>
        <p:nvSpPr>
          <p:cNvPr id="21" name="Shape 19"/>
          <p:cNvSpPr/>
          <p:nvPr/>
        </p:nvSpPr>
        <p:spPr>
          <a:xfrm>
            <a:off x="5806440" y="3822192"/>
            <a:ext cx="5440680" cy="329184"/>
          </a:xfrm>
          <a:prstGeom prst="roundRect">
            <a:avLst>
              <a:gd name="adj" fmla="val 22222"/>
            </a:avLst>
          </a:prstGeom>
          <a:solidFill>
            <a:srgbClr val="162239"/>
          </a:solidFill>
          <a:ln w="12700">
            <a:solidFill>
              <a:srgbClr val="162239"/>
            </a:solidFill>
            <a:prstDash val="solid"/>
          </a:ln>
        </p:spPr>
      </p:sp>
      <p:sp>
        <p:nvSpPr>
          <p:cNvPr id="22" name="Text 20"/>
          <p:cNvSpPr/>
          <p:nvPr/>
        </p:nvSpPr>
        <p:spPr>
          <a:xfrm>
            <a:off x="5916168" y="3877056"/>
            <a:ext cx="5221224" cy="182880"/>
          </a:xfrm>
          <a:prstGeom prst="rect">
            <a:avLst/>
          </a:prstGeom>
          <a:noFill/>
          <a:ln/>
        </p:spPr>
        <p:txBody>
          <a:bodyPr wrap="square" lIns="0" tIns="0" rIns="0" bIns="0" rtlCol="0" anchor="ctr">
            <a:normAutofit/>
          </a:bodyPr>
          <a:lstStyle/>
          <a:p>
            <a:pPr marL="0" indent="0" algn="ctr">
              <a:buNone/>
            </a:pPr>
            <a:r>
              <a:rPr lang="en-US" sz="1000" b="1" dirty="0">
                <a:solidFill>
                  <a:srgbClr val="24D1B4"/>
                </a:solidFill>
              </a:rPr>
              <a:t>User and admin views stay consistent.</a:t>
            </a:r>
            <a:endParaRPr lang="en-US" sz="1000" dirty="0"/>
          </a:p>
        </p:txBody>
      </p:sp>
      <p:sp>
        <p:nvSpPr>
          <p:cNvPr id="23" name="Shape 21"/>
          <p:cNvSpPr/>
          <p:nvPr/>
        </p:nvSpPr>
        <p:spPr>
          <a:xfrm>
            <a:off x="621792" y="4325112"/>
            <a:ext cx="10552176" cy="0"/>
          </a:xfrm>
          <a:prstGeom prst="line">
            <a:avLst/>
          </a:prstGeom>
          <a:noFill/>
          <a:ln w="10160">
            <a:solidFill>
              <a:srgbClr val="23324D"/>
            </a:solidFill>
            <a:prstDash val="solid"/>
            <a:headEnd type="none"/>
            <a:tailEnd type="none"/>
          </a:ln>
        </p:spPr>
      </p:sp>
      <p:sp>
        <p:nvSpPr>
          <p:cNvPr id="24" name="Text 22"/>
          <p:cNvSpPr/>
          <p:nvPr/>
        </p:nvSpPr>
        <p:spPr>
          <a:xfrm>
            <a:off x="603504" y="4709160"/>
            <a:ext cx="1828800" cy="192024"/>
          </a:xfrm>
          <a:prstGeom prst="rect">
            <a:avLst/>
          </a:prstGeom>
          <a:noFill/>
          <a:ln/>
        </p:spPr>
        <p:txBody>
          <a:bodyPr wrap="square" lIns="0" tIns="0" rIns="0" bIns="0" rtlCol="0" anchor="ctr">
            <a:normAutofit/>
          </a:bodyPr>
          <a:lstStyle/>
          <a:p>
            <a:pPr marL="0" indent="0">
              <a:buNone/>
            </a:pPr>
            <a:r>
              <a:rPr lang="en-US" sz="1130" b="1" dirty="0">
                <a:solidFill>
                  <a:srgbClr val="F5F7FB"/>
                </a:solidFill>
              </a:rPr>
              <a:t>Resolution</a:t>
            </a:r>
            <a:endParaRPr lang="en-US" sz="1130" dirty="0"/>
          </a:p>
        </p:txBody>
      </p:sp>
      <p:sp>
        <p:nvSpPr>
          <p:cNvPr id="25" name="Text 23"/>
          <p:cNvSpPr/>
          <p:nvPr/>
        </p:nvSpPr>
        <p:spPr>
          <a:xfrm>
            <a:off x="2651760" y="4709160"/>
            <a:ext cx="2971800" cy="192024"/>
          </a:xfrm>
          <a:prstGeom prst="rect">
            <a:avLst/>
          </a:prstGeom>
          <a:noFill/>
          <a:ln/>
        </p:spPr>
        <p:txBody>
          <a:bodyPr wrap="square" lIns="0" tIns="0" rIns="0" bIns="0" rtlCol="0" anchor="ctr">
            <a:normAutofit/>
          </a:bodyPr>
          <a:lstStyle/>
          <a:p>
            <a:pPr marL="0" indent="0">
              <a:buNone/>
            </a:pPr>
            <a:r>
              <a:rPr lang="en-US" sz="1020" dirty="0">
                <a:solidFill>
                  <a:srgbClr val="AAB6CA"/>
                </a:solidFill>
              </a:rPr>
              <a:t>Resolution note + close</a:t>
            </a:r>
            <a:endParaRPr lang="en-US" sz="1020" dirty="0"/>
          </a:p>
        </p:txBody>
      </p:sp>
      <p:sp>
        <p:nvSpPr>
          <p:cNvPr id="26" name="Shape 24"/>
          <p:cNvSpPr/>
          <p:nvPr/>
        </p:nvSpPr>
        <p:spPr>
          <a:xfrm>
            <a:off x="5806440" y="4663440"/>
            <a:ext cx="5440680" cy="329184"/>
          </a:xfrm>
          <a:prstGeom prst="roundRect">
            <a:avLst>
              <a:gd name="adj" fmla="val 22222"/>
            </a:avLst>
          </a:prstGeom>
          <a:solidFill>
            <a:srgbClr val="162239"/>
          </a:solidFill>
          <a:ln w="12700">
            <a:solidFill>
              <a:srgbClr val="162239"/>
            </a:solidFill>
            <a:prstDash val="solid"/>
          </a:ln>
        </p:spPr>
      </p:sp>
      <p:sp>
        <p:nvSpPr>
          <p:cNvPr id="27" name="Text 25"/>
          <p:cNvSpPr/>
          <p:nvPr/>
        </p:nvSpPr>
        <p:spPr>
          <a:xfrm>
            <a:off x="5916168" y="4718304"/>
            <a:ext cx="5221224" cy="182880"/>
          </a:xfrm>
          <a:prstGeom prst="rect">
            <a:avLst/>
          </a:prstGeom>
          <a:noFill/>
          <a:ln/>
        </p:spPr>
        <p:txBody>
          <a:bodyPr wrap="square" lIns="0" tIns="0" rIns="0" bIns="0" rtlCol="0" anchor="ctr">
            <a:normAutofit/>
          </a:bodyPr>
          <a:lstStyle/>
          <a:p>
            <a:pPr marL="0" indent="0" algn="ctr">
              <a:buNone/>
            </a:pPr>
            <a:r>
              <a:rPr lang="en-US" sz="1000" b="1" dirty="0">
                <a:solidFill>
                  <a:srgbClr val="6EE7A8"/>
                </a:solidFill>
              </a:rPr>
              <a:t>Completed complaint shows final outcome.</a:t>
            </a:r>
            <a:endParaRPr lang="en-US" sz="1000" dirty="0"/>
          </a:p>
        </p:txBody>
      </p:sp>
      <p:sp>
        <p:nvSpPr>
          <p:cNvPr id="31"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04  •  SCHEDULE</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Six-Week Delivery Roadmap</a:t>
            </a:r>
            <a:endParaRPr lang="en-US" sz="2700" dirty="0"/>
          </a:p>
        </p:txBody>
      </p:sp>
      <p:sp>
        <p:nvSpPr>
          <p:cNvPr id="4" name="Shape 2"/>
          <p:cNvSpPr/>
          <p:nvPr/>
        </p:nvSpPr>
        <p:spPr>
          <a:xfrm>
            <a:off x="2487168" y="1353312"/>
            <a:ext cx="1078992" cy="329184"/>
          </a:xfrm>
          <a:prstGeom prst="roundRect">
            <a:avLst>
              <a:gd name="adj" fmla="val 22222"/>
            </a:avLst>
          </a:prstGeom>
          <a:solidFill>
            <a:srgbClr val="162239"/>
          </a:solidFill>
          <a:ln w="12700">
            <a:solidFill>
              <a:srgbClr val="162239"/>
            </a:solidFill>
            <a:prstDash val="solid"/>
          </a:ln>
        </p:spPr>
      </p:sp>
      <p:sp>
        <p:nvSpPr>
          <p:cNvPr id="5" name="Text 3"/>
          <p:cNvSpPr/>
          <p:nvPr/>
        </p:nvSpPr>
        <p:spPr>
          <a:xfrm>
            <a:off x="2596896" y="1408176"/>
            <a:ext cx="859536" cy="182880"/>
          </a:xfrm>
          <a:prstGeom prst="rect">
            <a:avLst/>
          </a:prstGeom>
          <a:noFill/>
          <a:ln/>
        </p:spPr>
        <p:txBody>
          <a:bodyPr wrap="square" lIns="0" tIns="0" rIns="0" bIns="0" rtlCol="0" anchor="ctr">
            <a:normAutofit/>
          </a:bodyPr>
          <a:lstStyle/>
          <a:p>
            <a:pPr marL="0" indent="0" algn="ctr">
              <a:buNone/>
            </a:pPr>
            <a:r>
              <a:rPr lang="en-US" sz="1000" b="1" dirty="0">
                <a:solidFill>
                  <a:srgbClr val="F5F7FB"/>
                </a:solidFill>
              </a:rPr>
              <a:t>W1</a:t>
            </a:r>
            <a:endParaRPr lang="en-US" sz="1000" dirty="0"/>
          </a:p>
        </p:txBody>
      </p:sp>
      <p:sp>
        <p:nvSpPr>
          <p:cNvPr id="6" name="Shape 4"/>
          <p:cNvSpPr/>
          <p:nvPr/>
        </p:nvSpPr>
        <p:spPr>
          <a:xfrm>
            <a:off x="3877056" y="1353312"/>
            <a:ext cx="1078992" cy="329184"/>
          </a:xfrm>
          <a:prstGeom prst="roundRect">
            <a:avLst>
              <a:gd name="adj" fmla="val 22222"/>
            </a:avLst>
          </a:prstGeom>
          <a:solidFill>
            <a:srgbClr val="162239"/>
          </a:solidFill>
          <a:ln w="12700">
            <a:solidFill>
              <a:srgbClr val="162239"/>
            </a:solidFill>
            <a:prstDash val="solid"/>
          </a:ln>
        </p:spPr>
      </p:sp>
      <p:sp>
        <p:nvSpPr>
          <p:cNvPr id="7" name="Text 5"/>
          <p:cNvSpPr/>
          <p:nvPr/>
        </p:nvSpPr>
        <p:spPr>
          <a:xfrm>
            <a:off x="3986784" y="1408176"/>
            <a:ext cx="859536" cy="182880"/>
          </a:xfrm>
          <a:prstGeom prst="rect">
            <a:avLst/>
          </a:prstGeom>
          <a:noFill/>
          <a:ln/>
        </p:spPr>
        <p:txBody>
          <a:bodyPr wrap="square" lIns="0" tIns="0" rIns="0" bIns="0" rtlCol="0" anchor="ctr">
            <a:normAutofit/>
          </a:bodyPr>
          <a:lstStyle/>
          <a:p>
            <a:pPr marL="0" indent="0" algn="ctr">
              <a:buNone/>
            </a:pPr>
            <a:r>
              <a:rPr lang="en-US" sz="1000" b="1" dirty="0">
                <a:solidFill>
                  <a:srgbClr val="F5F7FB"/>
                </a:solidFill>
              </a:rPr>
              <a:t>W2</a:t>
            </a:r>
            <a:endParaRPr lang="en-US" sz="1000" dirty="0"/>
          </a:p>
        </p:txBody>
      </p:sp>
      <p:sp>
        <p:nvSpPr>
          <p:cNvPr id="8" name="Shape 6"/>
          <p:cNvSpPr/>
          <p:nvPr/>
        </p:nvSpPr>
        <p:spPr>
          <a:xfrm>
            <a:off x="5266944" y="1353312"/>
            <a:ext cx="1078992" cy="329184"/>
          </a:xfrm>
          <a:prstGeom prst="roundRect">
            <a:avLst>
              <a:gd name="adj" fmla="val 22222"/>
            </a:avLst>
          </a:prstGeom>
          <a:solidFill>
            <a:srgbClr val="162239"/>
          </a:solidFill>
          <a:ln w="12700">
            <a:solidFill>
              <a:srgbClr val="162239"/>
            </a:solidFill>
            <a:prstDash val="solid"/>
          </a:ln>
        </p:spPr>
      </p:sp>
      <p:sp>
        <p:nvSpPr>
          <p:cNvPr id="9" name="Text 7"/>
          <p:cNvSpPr/>
          <p:nvPr/>
        </p:nvSpPr>
        <p:spPr>
          <a:xfrm>
            <a:off x="5376672" y="1408176"/>
            <a:ext cx="859536" cy="182880"/>
          </a:xfrm>
          <a:prstGeom prst="rect">
            <a:avLst/>
          </a:prstGeom>
          <a:noFill/>
          <a:ln/>
        </p:spPr>
        <p:txBody>
          <a:bodyPr wrap="square" lIns="0" tIns="0" rIns="0" bIns="0" rtlCol="0" anchor="ctr">
            <a:normAutofit/>
          </a:bodyPr>
          <a:lstStyle/>
          <a:p>
            <a:pPr marL="0" indent="0" algn="ctr">
              <a:buNone/>
            </a:pPr>
            <a:r>
              <a:rPr lang="en-US" sz="1000" b="1" dirty="0">
                <a:solidFill>
                  <a:srgbClr val="F5F7FB"/>
                </a:solidFill>
              </a:rPr>
              <a:t>W3</a:t>
            </a:r>
            <a:endParaRPr lang="en-US" sz="1000" dirty="0"/>
          </a:p>
        </p:txBody>
      </p:sp>
      <p:sp>
        <p:nvSpPr>
          <p:cNvPr id="10" name="Shape 8"/>
          <p:cNvSpPr/>
          <p:nvPr/>
        </p:nvSpPr>
        <p:spPr>
          <a:xfrm>
            <a:off x="6656832" y="1353312"/>
            <a:ext cx="1078992" cy="329184"/>
          </a:xfrm>
          <a:prstGeom prst="roundRect">
            <a:avLst>
              <a:gd name="adj" fmla="val 22222"/>
            </a:avLst>
          </a:prstGeom>
          <a:solidFill>
            <a:srgbClr val="162239"/>
          </a:solidFill>
          <a:ln w="12700">
            <a:solidFill>
              <a:srgbClr val="162239"/>
            </a:solidFill>
            <a:prstDash val="solid"/>
          </a:ln>
        </p:spPr>
      </p:sp>
      <p:sp>
        <p:nvSpPr>
          <p:cNvPr id="11" name="Text 9"/>
          <p:cNvSpPr/>
          <p:nvPr/>
        </p:nvSpPr>
        <p:spPr>
          <a:xfrm>
            <a:off x="6766560" y="1408176"/>
            <a:ext cx="859536" cy="182880"/>
          </a:xfrm>
          <a:prstGeom prst="rect">
            <a:avLst/>
          </a:prstGeom>
          <a:noFill/>
          <a:ln/>
        </p:spPr>
        <p:txBody>
          <a:bodyPr wrap="square" lIns="0" tIns="0" rIns="0" bIns="0" rtlCol="0" anchor="ctr">
            <a:normAutofit/>
          </a:bodyPr>
          <a:lstStyle/>
          <a:p>
            <a:pPr marL="0" indent="0" algn="ctr">
              <a:buNone/>
            </a:pPr>
            <a:r>
              <a:rPr lang="en-US" sz="1000" b="1" dirty="0">
                <a:solidFill>
                  <a:srgbClr val="F5F7FB"/>
                </a:solidFill>
              </a:rPr>
              <a:t>W4</a:t>
            </a:r>
            <a:endParaRPr lang="en-US" sz="1000" dirty="0"/>
          </a:p>
        </p:txBody>
      </p:sp>
      <p:sp>
        <p:nvSpPr>
          <p:cNvPr id="12" name="Shape 10"/>
          <p:cNvSpPr/>
          <p:nvPr/>
        </p:nvSpPr>
        <p:spPr>
          <a:xfrm>
            <a:off x="8046720" y="1353312"/>
            <a:ext cx="1078992" cy="329184"/>
          </a:xfrm>
          <a:prstGeom prst="roundRect">
            <a:avLst>
              <a:gd name="adj" fmla="val 22222"/>
            </a:avLst>
          </a:prstGeom>
          <a:solidFill>
            <a:srgbClr val="162239"/>
          </a:solidFill>
          <a:ln w="12700">
            <a:solidFill>
              <a:srgbClr val="162239"/>
            </a:solidFill>
            <a:prstDash val="solid"/>
          </a:ln>
        </p:spPr>
      </p:sp>
      <p:sp>
        <p:nvSpPr>
          <p:cNvPr id="13" name="Text 11"/>
          <p:cNvSpPr/>
          <p:nvPr/>
        </p:nvSpPr>
        <p:spPr>
          <a:xfrm>
            <a:off x="8156448" y="1408176"/>
            <a:ext cx="859536" cy="182880"/>
          </a:xfrm>
          <a:prstGeom prst="rect">
            <a:avLst/>
          </a:prstGeom>
          <a:noFill/>
          <a:ln/>
        </p:spPr>
        <p:txBody>
          <a:bodyPr wrap="square" lIns="0" tIns="0" rIns="0" bIns="0" rtlCol="0" anchor="ctr">
            <a:normAutofit/>
          </a:bodyPr>
          <a:lstStyle/>
          <a:p>
            <a:pPr marL="0" indent="0" algn="ctr">
              <a:buNone/>
            </a:pPr>
            <a:r>
              <a:rPr lang="en-US" sz="1000" b="1" dirty="0">
                <a:solidFill>
                  <a:srgbClr val="F5F7FB"/>
                </a:solidFill>
              </a:rPr>
              <a:t>W5</a:t>
            </a:r>
            <a:endParaRPr lang="en-US" sz="1000" dirty="0"/>
          </a:p>
        </p:txBody>
      </p:sp>
      <p:sp>
        <p:nvSpPr>
          <p:cNvPr id="14" name="Shape 12"/>
          <p:cNvSpPr/>
          <p:nvPr/>
        </p:nvSpPr>
        <p:spPr>
          <a:xfrm>
            <a:off x="9436608" y="1353312"/>
            <a:ext cx="1078992" cy="329184"/>
          </a:xfrm>
          <a:prstGeom prst="roundRect">
            <a:avLst>
              <a:gd name="adj" fmla="val 22222"/>
            </a:avLst>
          </a:prstGeom>
          <a:solidFill>
            <a:srgbClr val="162239"/>
          </a:solidFill>
          <a:ln w="12700">
            <a:solidFill>
              <a:srgbClr val="162239"/>
            </a:solidFill>
            <a:prstDash val="solid"/>
          </a:ln>
        </p:spPr>
      </p:sp>
      <p:sp>
        <p:nvSpPr>
          <p:cNvPr id="15" name="Text 13"/>
          <p:cNvSpPr/>
          <p:nvPr/>
        </p:nvSpPr>
        <p:spPr>
          <a:xfrm>
            <a:off x="9546336" y="1408176"/>
            <a:ext cx="859536" cy="182880"/>
          </a:xfrm>
          <a:prstGeom prst="rect">
            <a:avLst/>
          </a:prstGeom>
          <a:noFill/>
          <a:ln/>
        </p:spPr>
        <p:txBody>
          <a:bodyPr wrap="square" lIns="0" tIns="0" rIns="0" bIns="0" rtlCol="0" anchor="ctr">
            <a:normAutofit/>
          </a:bodyPr>
          <a:lstStyle/>
          <a:p>
            <a:pPr marL="0" indent="0" algn="ctr">
              <a:buNone/>
            </a:pPr>
            <a:r>
              <a:rPr lang="en-US" sz="1000" b="1" dirty="0">
                <a:solidFill>
                  <a:srgbClr val="F5F7FB"/>
                </a:solidFill>
              </a:rPr>
              <a:t>W6</a:t>
            </a:r>
            <a:endParaRPr lang="en-US" sz="1000" dirty="0"/>
          </a:p>
        </p:txBody>
      </p:sp>
      <p:sp>
        <p:nvSpPr>
          <p:cNvPr id="18" name="Text 16"/>
          <p:cNvSpPr/>
          <p:nvPr/>
        </p:nvSpPr>
        <p:spPr>
          <a:xfrm>
            <a:off x="658368" y="2043684"/>
            <a:ext cx="1828800" cy="164592"/>
          </a:xfrm>
          <a:prstGeom prst="rect">
            <a:avLst/>
          </a:prstGeom>
          <a:noFill/>
          <a:ln/>
        </p:spPr>
        <p:txBody>
          <a:bodyPr wrap="square" lIns="0" tIns="0" rIns="0" bIns="0" rtlCol="0" anchor="ctr">
            <a:noAutofit/>
          </a:bodyPr>
          <a:lstStyle/>
          <a:p>
            <a:pPr marL="0" indent="0">
              <a:buNone/>
            </a:pPr>
            <a:r>
              <a:rPr lang="en-US" sz="1200" b="1" dirty="0">
                <a:solidFill>
                  <a:srgbClr val="F5F7FB"/>
                </a:solidFill>
              </a:rPr>
              <a:t>Sprint 1: core reporting</a:t>
            </a:r>
            <a:endParaRPr lang="en-US" sz="1200" dirty="0"/>
          </a:p>
        </p:txBody>
      </p:sp>
      <p:sp>
        <p:nvSpPr>
          <p:cNvPr id="19" name="Shape 17"/>
          <p:cNvSpPr/>
          <p:nvPr/>
        </p:nvSpPr>
        <p:spPr>
          <a:xfrm>
            <a:off x="2487168" y="1975104"/>
            <a:ext cx="2468880" cy="292608"/>
          </a:xfrm>
          <a:prstGeom prst="roundRect">
            <a:avLst>
              <a:gd name="adj" fmla="val 12500"/>
            </a:avLst>
          </a:prstGeom>
          <a:solidFill>
            <a:srgbClr val="4CC9F0"/>
          </a:solidFill>
          <a:ln w="12700">
            <a:solidFill>
              <a:srgbClr val="4CC9F0"/>
            </a:solidFill>
            <a:prstDash val="solid"/>
          </a:ln>
        </p:spPr>
        <p:txBody>
          <a:bodyPr/>
          <a:lstStyle/>
          <a:p>
            <a:pPr algn="ctr"/>
            <a:endParaRPr lang="en-US" dirty="0"/>
          </a:p>
        </p:txBody>
      </p:sp>
      <p:sp>
        <p:nvSpPr>
          <p:cNvPr id="20" name="Text 18"/>
          <p:cNvSpPr/>
          <p:nvPr/>
        </p:nvSpPr>
        <p:spPr>
          <a:xfrm>
            <a:off x="658368" y="2750395"/>
            <a:ext cx="1828800" cy="164592"/>
          </a:xfrm>
          <a:prstGeom prst="rect">
            <a:avLst/>
          </a:prstGeom>
          <a:noFill/>
          <a:ln/>
        </p:spPr>
        <p:txBody>
          <a:bodyPr wrap="square" lIns="0" tIns="0" rIns="0" bIns="0" rtlCol="0" anchor="ctr">
            <a:noAutofit/>
          </a:bodyPr>
          <a:lstStyle/>
          <a:p>
            <a:pPr marL="0" indent="0">
              <a:buNone/>
            </a:pPr>
            <a:r>
              <a:rPr lang="en-US" sz="1200" b="1" dirty="0">
                <a:solidFill>
                  <a:srgbClr val="F5F7FB"/>
                </a:solidFill>
              </a:rPr>
              <a:t>Sprint 2: tracking + assignment</a:t>
            </a:r>
            <a:endParaRPr lang="en-US" sz="1200" dirty="0"/>
          </a:p>
        </p:txBody>
      </p:sp>
      <p:sp>
        <p:nvSpPr>
          <p:cNvPr id="21" name="Shape 19"/>
          <p:cNvSpPr/>
          <p:nvPr/>
        </p:nvSpPr>
        <p:spPr>
          <a:xfrm>
            <a:off x="5266944" y="2604091"/>
            <a:ext cx="2468880" cy="292608"/>
          </a:xfrm>
          <a:prstGeom prst="roundRect">
            <a:avLst>
              <a:gd name="adj" fmla="val 12500"/>
            </a:avLst>
          </a:prstGeom>
          <a:solidFill>
            <a:srgbClr val="24D1B4"/>
          </a:solidFill>
          <a:ln w="12700">
            <a:solidFill>
              <a:srgbClr val="24D1B4"/>
            </a:solidFill>
            <a:prstDash val="solid"/>
          </a:ln>
        </p:spPr>
      </p:sp>
      <p:sp>
        <p:nvSpPr>
          <p:cNvPr id="22" name="Text 20"/>
          <p:cNvSpPr/>
          <p:nvPr/>
        </p:nvSpPr>
        <p:spPr>
          <a:xfrm>
            <a:off x="658368" y="3511296"/>
            <a:ext cx="1828800" cy="164592"/>
          </a:xfrm>
          <a:prstGeom prst="rect">
            <a:avLst/>
          </a:prstGeom>
          <a:noFill/>
          <a:ln/>
        </p:spPr>
        <p:txBody>
          <a:bodyPr wrap="square" lIns="0" tIns="0" rIns="0" bIns="0" rtlCol="0" anchor="ctr">
            <a:noAutofit/>
          </a:bodyPr>
          <a:lstStyle/>
          <a:p>
            <a:pPr marL="0" indent="0">
              <a:buNone/>
            </a:pPr>
            <a:r>
              <a:rPr lang="en-US" sz="1200" b="1" dirty="0">
                <a:solidFill>
                  <a:srgbClr val="F5F7FB"/>
                </a:solidFill>
              </a:rPr>
              <a:t>Sprint 3: notifications + testing</a:t>
            </a:r>
            <a:endParaRPr lang="en-US" sz="1200" dirty="0"/>
          </a:p>
        </p:txBody>
      </p:sp>
      <p:sp>
        <p:nvSpPr>
          <p:cNvPr id="23" name="Shape 21"/>
          <p:cNvSpPr/>
          <p:nvPr/>
        </p:nvSpPr>
        <p:spPr>
          <a:xfrm>
            <a:off x="8046720" y="3364992"/>
            <a:ext cx="2468880" cy="292608"/>
          </a:xfrm>
          <a:prstGeom prst="roundRect">
            <a:avLst>
              <a:gd name="adj" fmla="val 12500"/>
            </a:avLst>
          </a:prstGeom>
          <a:solidFill>
            <a:srgbClr val="FFB35C"/>
          </a:solidFill>
          <a:ln w="12700">
            <a:solidFill>
              <a:srgbClr val="FFB35C"/>
            </a:solidFill>
            <a:prstDash val="solid"/>
          </a:ln>
        </p:spPr>
      </p:sp>
      <p:sp>
        <p:nvSpPr>
          <p:cNvPr id="24" name="Text 22"/>
          <p:cNvSpPr/>
          <p:nvPr/>
        </p:nvSpPr>
        <p:spPr>
          <a:xfrm>
            <a:off x="658368" y="4302252"/>
            <a:ext cx="1828800" cy="164592"/>
          </a:xfrm>
          <a:prstGeom prst="rect">
            <a:avLst/>
          </a:prstGeom>
          <a:noFill/>
          <a:ln/>
        </p:spPr>
        <p:txBody>
          <a:bodyPr wrap="square" lIns="0" tIns="0" rIns="0" bIns="0" rtlCol="0" anchor="ctr">
            <a:noAutofit/>
          </a:bodyPr>
          <a:lstStyle/>
          <a:p>
            <a:pPr marL="0" indent="0">
              <a:buNone/>
            </a:pPr>
            <a:r>
              <a:rPr lang="en-US" sz="1200" dirty="0">
                <a:solidFill>
                  <a:srgbClr val="F5F7FB"/>
                </a:solidFill>
              </a:rPr>
              <a:t>Sprint review / Feedback</a:t>
            </a:r>
            <a:endParaRPr lang="en-US" sz="1200" dirty="0"/>
          </a:p>
        </p:txBody>
      </p:sp>
      <p:sp>
        <p:nvSpPr>
          <p:cNvPr id="25" name="Shape 23"/>
          <p:cNvSpPr/>
          <p:nvPr/>
        </p:nvSpPr>
        <p:spPr>
          <a:xfrm>
            <a:off x="3877056" y="4238244"/>
            <a:ext cx="1078992" cy="292608"/>
          </a:xfrm>
          <a:prstGeom prst="roundRect">
            <a:avLst>
              <a:gd name="adj" fmla="val 12500"/>
            </a:avLst>
          </a:prstGeom>
          <a:solidFill>
            <a:srgbClr val="B39DFF"/>
          </a:solidFill>
          <a:ln w="12700">
            <a:solidFill>
              <a:srgbClr val="B39DFF"/>
            </a:solidFill>
            <a:prstDash val="solid"/>
          </a:ln>
        </p:spPr>
      </p:sp>
      <p:sp>
        <p:nvSpPr>
          <p:cNvPr id="27" name="Shape 25"/>
          <p:cNvSpPr/>
          <p:nvPr/>
        </p:nvSpPr>
        <p:spPr>
          <a:xfrm>
            <a:off x="6656832" y="4238244"/>
            <a:ext cx="1078992" cy="292608"/>
          </a:xfrm>
          <a:prstGeom prst="roundRect">
            <a:avLst>
              <a:gd name="adj" fmla="val 12500"/>
            </a:avLst>
          </a:prstGeom>
          <a:solidFill>
            <a:srgbClr val="B39DFF"/>
          </a:solidFill>
          <a:ln w="12700">
            <a:solidFill>
              <a:srgbClr val="B39DFF"/>
            </a:solidFill>
            <a:prstDash val="solid"/>
          </a:ln>
        </p:spPr>
      </p:sp>
      <p:sp>
        <p:nvSpPr>
          <p:cNvPr id="28" name="Text 26"/>
          <p:cNvSpPr/>
          <p:nvPr/>
        </p:nvSpPr>
        <p:spPr>
          <a:xfrm>
            <a:off x="658368" y="5093208"/>
            <a:ext cx="1828800" cy="164592"/>
          </a:xfrm>
          <a:prstGeom prst="rect">
            <a:avLst/>
          </a:prstGeom>
          <a:noFill/>
          <a:ln/>
        </p:spPr>
        <p:txBody>
          <a:bodyPr wrap="square" lIns="0" tIns="0" rIns="0" bIns="0" rtlCol="0" anchor="ctr">
            <a:noAutofit/>
          </a:bodyPr>
          <a:lstStyle/>
          <a:p>
            <a:pPr marL="0" indent="0">
              <a:buNone/>
            </a:pPr>
            <a:r>
              <a:rPr lang="en-US" sz="1200" dirty="0">
                <a:solidFill>
                  <a:srgbClr val="F5F7FB"/>
                </a:solidFill>
              </a:rPr>
              <a:t>Final review</a:t>
            </a:r>
            <a:endParaRPr lang="en-US" sz="1200" dirty="0"/>
          </a:p>
        </p:txBody>
      </p:sp>
      <p:sp>
        <p:nvSpPr>
          <p:cNvPr id="29" name="Shape 27"/>
          <p:cNvSpPr/>
          <p:nvPr/>
        </p:nvSpPr>
        <p:spPr>
          <a:xfrm>
            <a:off x="9436608" y="5029200"/>
            <a:ext cx="1078992" cy="292608"/>
          </a:xfrm>
          <a:prstGeom prst="roundRect">
            <a:avLst>
              <a:gd name="adj" fmla="val 12500"/>
            </a:avLst>
          </a:prstGeom>
          <a:solidFill>
            <a:srgbClr val="6EE7A8"/>
          </a:solidFill>
          <a:ln w="12700">
            <a:solidFill>
              <a:srgbClr val="6EE7A8"/>
            </a:solidFill>
            <a:prstDash val="solid"/>
          </a:ln>
        </p:spPr>
      </p:sp>
      <p:sp>
        <p:nvSpPr>
          <p:cNvPr id="34"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06  •  MANAGEMENT PLAN</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Budget &amp; Funding</a:t>
            </a:r>
            <a:endParaRPr lang="en-US" sz="2700" dirty="0"/>
          </a:p>
        </p:txBody>
      </p:sp>
      <p:sp>
        <p:nvSpPr>
          <p:cNvPr id="4" name="Shape 2"/>
          <p:cNvSpPr/>
          <p:nvPr/>
        </p:nvSpPr>
        <p:spPr>
          <a:xfrm>
            <a:off x="1529426" y="1261873"/>
            <a:ext cx="2299606" cy="1371600"/>
          </a:xfrm>
          <a:prstGeom prst="roundRect">
            <a:avLst>
              <a:gd name="adj" fmla="val 2250"/>
            </a:avLst>
          </a:prstGeom>
          <a:solidFill>
            <a:srgbClr val="121A2B"/>
          </a:solidFill>
          <a:ln w="12700">
            <a:solidFill>
              <a:srgbClr val="273650"/>
            </a:solidFill>
            <a:prstDash val="solid"/>
          </a:ln>
        </p:spPr>
        <p:txBody>
          <a:bodyPr/>
          <a:lstStyle/>
          <a:p>
            <a:endParaRPr lang="en-US" dirty="0"/>
          </a:p>
          <a:p>
            <a:pPr algn="ctr"/>
            <a:r>
              <a:rPr lang="en-US" b="1" dirty="0">
                <a:solidFill>
                  <a:schemeClr val="bg1"/>
                </a:solidFill>
              </a:rPr>
              <a:t>UI DESIGN </a:t>
            </a:r>
          </a:p>
          <a:p>
            <a:pPr algn="ctr"/>
            <a:r>
              <a:rPr lang="en-US" sz="1800" b="1" dirty="0">
                <a:solidFill>
                  <a:schemeClr val="accent4"/>
                </a:solidFill>
              </a:rPr>
              <a:t>₹8000</a:t>
            </a:r>
            <a:endParaRPr lang="en-US" b="1" dirty="0">
              <a:solidFill>
                <a:schemeClr val="accent4"/>
              </a:solidFill>
            </a:endParaRPr>
          </a:p>
        </p:txBody>
      </p:sp>
      <p:sp>
        <p:nvSpPr>
          <p:cNvPr id="26"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21</a:t>
            </a:fld>
            <a:endParaRPr lang="en-US"/>
          </a:p>
        </p:txBody>
      </p:sp>
      <p:sp>
        <p:nvSpPr>
          <p:cNvPr id="28" name="Shape 2">
            <a:extLst>
              <a:ext uri="{FF2B5EF4-FFF2-40B4-BE49-F238E27FC236}">
                <a16:creationId xmlns:a16="http://schemas.microsoft.com/office/drawing/2014/main" id="{EF64FB40-AA35-215C-29D8-0DC834269C43}"/>
              </a:ext>
            </a:extLst>
          </p:cNvPr>
          <p:cNvSpPr/>
          <p:nvPr/>
        </p:nvSpPr>
        <p:spPr>
          <a:xfrm>
            <a:off x="4984708" y="1261873"/>
            <a:ext cx="2299606" cy="1371600"/>
          </a:xfrm>
          <a:prstGeom prst="roundRect">
            <a:avLst>
              <a:gd name="adj" fmla="val 2250"/>
            </a:avLst>
          </a:prstGeom>
          <a:solidFill>
            <a:srgbClr val="121A2B"/>
          </a:solidFill>
          <a:ln w="12700">
            <a:solidFill>
              <a:srgbClr val="273650"/>
            </a:solidFill>
            <a:prstDash val="solid"/>
          </a:ln>
        </p:spPr>
        <p:txBody>
          <a:bodyPr/>
          <a:lstStyle/>
          <a:p>
            <a:pPr algn="ctr"/>
            <a:endParaRPr lang="en-US" dirty="0"/>
          </a:p>
          <a:p>
            <a:pPr algn="ctr"/>
            <a:r>
              <a:rPr lang="en-US" b="1" dirty="0">
                <a:solidFill>
                  <a:schemeClr val="bg1"/>
                </a:solidFill>
              </a:rPr>
              <a:t>CLOUD + DATABASE</a:t>
            </a:r>
          </a:p>
          <a:p>
            <a:pPr algn="ctr"/>
            <a:r>
              <a:rPr lang="en-US" sz="1800" b="1" dirty="0">
                <a:solidFill>
                  <a:srgbClr val="C00000"/>
                </a:solidFill>
              </a:rPr>
              <a:t>₹</a:t>
            </a:r>
            <a:r>
              <a:rPr lang="en-US" b="1" dirty="0">
                <a:solidFill>
                  <a:srgbClr val="C00000"/>
                </a:solidFill>
              </a:rPr>
              <a:t>120</a:t>
            </a:r>
            <a:r>
              <a:rPr lang="en-US" sz="1800" b="1" dirty="0">
                <a:solidFill>
                  <a:srgbClr val="C00000"/>
                </a:solidFill>
              </a:rPr>
              <a:t>00</a:t>
            </a:r>
            <a:endParaRPr lang="en-US" b="1" dirty="0">
              <a:solidFill>
                <a:srgbClr val="C00000"/>
              </a:solidFill>
            </a:endParaRPr>
          </a:p>
        </p:txBody>
      </p:sp>
      <p:sp>
        <p:nvSpPr>
          <p:cNvPr id="30" name="Shape 2">
            <a:extLst>
              <a:ext uri="{FF2B5EF4-FFF2-40B4-BE49-F238E27FC236}">
                <a16:creationId xmlns:a16="http://schemas.microsoft.com/office/drawing/2014/main" id="{ABB9E14F-0B00-FC3B-35D4-7912656FE0F2}"/>
              </a:ext>
            </a:extLst>
          </p:cNvPr>
          <p:cNvSpPr/>
          <p:nvPr/>
        </p:nvSpPr>
        <p:spPr>
          <a:xfrm>
            <a:off x="8362969" y="1261873"/>
            <a:ext cx="2299605" cy="1371600"/>
          </a:xfrm>
          <a:prstGeom prst="roundRect">
            <a:avLst>
              <a:gd name="adj" fmla="val 2250"/>
            </a:avLst>
          </a:prstGeom>
          <a:solidFill>
            <a:srgbClr val="121A2B"/>
          </a:solidFill>
          <a:ln w="12700">
            <a:solidFill>
              <a:srgbClr val="273650"/>
            </a:solidFill>
            <a:prstDash val="solid"/>
          </a:ln>
        </p:spPr>
        <p:txBody>
          <a:bodyPr/>
          <a:lstStyle/>
          <a:p>
            <a:endParaRPr lang="en-US" dirty="0"/>
          </a:p>
          <a:p>
            <a:pPr algn="ctr"/>
            <a:r>
              <a:rPr lang="en-US" sz="1600" b="1" dirty="0">
                <a:solidFill>
                  <a:schemeClr val="bg1"/>
                </a:solidFill>
              </a:rPr>
              <a:t>DOMAIN + SECURITY </a:t>
            </a:r>
          </a:p>
          <a:p>
            <a:pPr algn="ctr"/>
            <a:r>
              <a:rPr lang="en-US" b="1" dirty="0">
                <a:solidFill>
                  <a:schemeClr val="accent6"/>
                </a:solidFill>
              </a:rPr>
              <a:t>₹5000</a:t>
            </a:r>
          </a:p>
        </p:txBody>
      </p:sp>
      <p:sp>
        <p:nvSpPr>
          <p:cNvPr id="32" name="Shape 2">
            <a:extLst>
              <a:ext uri="{FF2B5EF4-FFF2-40B4-BE49-F238E27FC236}">
                <a16:creationId xmlns:a16="http://schemas.microsoft.com/office/drawing/2014/main" id="{354E5E5E-6030-0F74-3B9F-723C07F1E745}"/>
              </a:ext>
            </a:extLst>
          </p:cNvPr>
          <p:cNvSpPr/>
          <p:nvPr/>
        </p:nvSpPr>
        <p:spPr>
          <a:xfrm>
            <a:off x="1525744" y="2880362"/>
            <a:ext cx="2299606" cy="1371600"/>
          </a:xfrm>
          <a:prstGeom prst="roundRect">
            <a:avLst>
              <a:gd name="adj" fmla="val 2250"/>
            </a:avLst>
          </a:prstGeom>
          <a:solidFill>
            <a:srgbClr val="121A2B"/>
          </a:solidFill>
          <a:ln w="12700">
            <a:solidFill>
              <a:srgbClr val="273650"/>
            </a:solidFill>
            <a:prstDash val="solid"/>
          </a:ln>
        </p:spPr>
        <p:txBody>
          <a:bodyPr/>
          <a:lstStyle/>
          <a:p>
            <a:endParaRPr lang="en-US" dirty="0"/>
          </a:p>
          <a:p>
            <a:pPr algn="ctr"/>
            <a:r>
              <a:rPr lang="en-US" sz="1600" b="1" dirty="0">
                <a:solidFill>
                  <a:schemeClr val="bg1"/>
                </a:solidFill>
              </a:rPr>
              <a:t>NOTIFICATION SETUP</a:t>
            </a:r>
          </a:p>
          <a:p>
            <a:pPr algn="ctr"/>
            <a:r>
              <a:rPr lang="en-US" sz="1800" b="1" dirty="0">
                <a:solidFill>
                  <a:schemeClr val="accent4"/>
                </a:solidFill>
              </a:rPr>
              <a:t>₹8000</a:t>
            </a:r>
            <a:endParaRPr lang="en-US" b="1" dirty="0">
              <a:solidFill>
                <a:schemeClr val="accent4"/>
              </a:solidFill>
            </a:endParaRPr>
          </a:p>
        </p:txBody>
      </p:sp>
      <p:sp>
        <p:nvSpPr>
          <p:cNvPr id="34" name="Shape 2">
            <a:extLst>
              <a:ext uri="{FF2B5EF4-FFF2-40B4-BE49-F238E27FC236}">
                <a16:creationId xmlns:a16="http://schemas.microsoft.com/office/drawing/2014/main" id="{555B847D-FA8C-DBDE-BC3D-3E37DC6ABF21}"/>
              </a:ext>
            </a:extLst>
          </p:cNvPr>
          <p:cNvSpPr/>
          <p:nvPr/>
        </p:nvSpPr>
        <p:spPr>
          <a:xfrm>
            <a:off x="4984708" y="2880362"/>
            <a:ext cx="2299606" cy="1371600"/>
          </a:xfrm>
          <a:prstGeom prst="roundRect">
            <a:avLst>
              <a:gd name="adj" fmla="val 2250"/>
            </a:avLst>
          </a:prstGeom>
          <a:solidFill>
            <a:srgbClr val="121A2B"/>
          </a:solidFill>
          <a:ln w="12700">
            <a:solidFill>
              <a:srgbClr val="273650"/>
            </a:solidFill>
            <a:prstDash val="solid"/>
          </a:ln>
        </p:spPr>
        <p:txBody>
          <a:bodyPr/>
          <a:lstStyle/>
          <a:p>
            <a:endParaRPr lang="en-US" dirty="0"/>
          </a:p>
          <a:p>
            <a:pPr algn="ctr"/>
            <a:r>
              <a:rPr lang="en-US" sz="1600" b="1" dirty="0">
                <a:solidFill>
                  <a:schemeClr val="bg1"/>
                </a:solidFill>
              </a:rPr>
              <a:t>TESTING &amp; TRAINING</a:t>
            </a:r>
          </a:p>
          <a:p>
            <a:pPr algn="ctr"/>
            <a:r>
              <a:rPr lang="en-US" sz="1800" b="1" dirty="0">
                <a:solidFill>
                  <a:schemeClr val="accent6"/>
                </a:solidFill>
              </a:rPr>
              <a:t>₹5000</a:t>
            </a:r>
            <a:endParaRPr lang="en-US" b="1" dirty="0">
              <a:solidFill>
                <a:schemeClr val="accent6"/>
              </a:solidFill>
            </a:endParaRPr>
          </a:p>
        </p:txBody>
      </p:sp>
      <p:sp>
        <p:nvSpPr>
          <p:cNvPr id="36" name="Shape 2">
            <a:extLst>
              <a:ext uri="{FF2B5EF4-FFF2-40B4-BE49-F238E27FC236}">
                <a16:creationId xmlns:a16="http://schemas.microsoft.com/office/drawing/2014/main" id="{B219C21C-5EA2-355D-F40F-878D05C232B2}"/>
              </a:ext>
            </a:extLst>
          </p:cNvPr>
          <p:cNvSpPr/>
          <p:nvPr/>
        </p:nvSpPr>
        <p:spPr>
          <a:xfrm>
            <a:off x="8362969" y="2880362"/>
            <a:ext cx="2299605" cy="1371600"/>
          </a:xfrm>
          <a:prstGeom prst="roundRect">
            <a:avLst>
              <a:gd name="adj" fmla="val 2250"/>
            </a:avLst>
          </a:prstGeom>
          <a:solidFill>
            <a:srgbClr val="121A2B"/>
          </a:solidFill>
          <a:ln w="12700">
            <a:solidFill>
              <a:srgbClr val="273650"/>
            </a:solidFill>
            <a:prstDash val="solid"/>
          </a:ln>
        </p:spPr>
        <p:txBody>
          <a:bodyPr/>
          <a:lstStyle/>
          <a:p>
            <a:pPr algn="ctr"/>
            <a:endParaRPr lang="en-US" dirty="0"/>
          </a:p>
          <a:p>
            <a:pPr algn="ctr"/>
            <a:r>
              <a:rPr lang="en-US" b="1" dirty="0">
                <a:solidFill>
                  <a:schemeClr val="bg1"/>
                </a:solidFill>
              </a:rPr>
              <a:t>CONTINGENCY </a:t>
            </a:r>
          </a:p>
          <a:p>
            <a:pPr algn="ctr"/>
            <a:r>
              <a:rPr lang="en-US" sz="1800" b="1" dirty="0">
                <a:solidFill>
                  <a:srgbClr val="C00000"/>
                </a:solidFill>
              </a:rPr>
              <a:t>₹12000</a:t>
            </a:r>
            <a:endParaRPr lang="en-US" b="1" dirty="0">
              <a:solidFill>
                <a:srgbClr val="C00000"/>
              </a:solidFill>
            </a:endParaRPr>
          </a:p>
        </p:txBody>
      </p:sp>
      <p:sp>
        <p:nvSpPr>
          <p:cNvPr id="38" name="Shape 2">
            <a:extLst>
              <a:ext uri="{FF2B5EF4-FFF2-40B4-BE49-F238E27FC236}">
                <a16:creationId xmlns:a16="http://schemas.microsoft.com/office/drawing/2014/main" id="{19B4EC6E-19B3-7E75-DD1B-7ECB1F3EB02C}"/>
              </a:ext>
            </a:extLst>
          </p:cNvPr>
          <p:cNvSpPr/>
          <p:nvPr/>
        </p:nvSpPr>
        <p:spPr>
          <a:xfrm>
            <a:off x="3990863" y="4577013"/>
            <a:ext cx="4372106" cy="1079412"/>
          </a:xfrm>
          <a:prstGeom prst="roundRect">
            <a:avLst>
              <a:gd name="adj" fmla="val 2250"/>
            </a:avLst>
          </a:prstGeom>
          <a:solidFill>
            <a:srgbClr val="121A2B"/>
          </a:solidFill>
          <a:ln w="12700">
            <a:solidFill>
              <a:schemeClr val="bg1"/>
            </a:solidFill>
            <a:prstDash val="solid"/>
          </a:ln>
        </p:spPr>
        <p:txBody>
          <a:bodyPr/>
          <a:lstStyle/>
          <a:p>
            <a:pPr algn="ctr"/>
            <a:r>
              <a:rPr lang="en-US" sz="2000" b="1" dirty="0">
                <a:solidFill>
                  <a:schemeClr val="bg1"/>
                </a:solidFill>
              </a:rPr>
              <a:t>TOTAL AMOUNT</a:t>
            </a:r>
          </a:p>
          <a:p>
            <a:pPr algn="ctr"/>
            <a:r>
              <a:rPr lang="en-US" sz="3200" b="1" dirty="0">
                <a:solidFill>
                  <a:schemeClr val="bg1"/>
                </a:solidFill>
              </a:rPr>
              <a:t>₹50,000</a:t>
            </a:r>
          </a:p>
        </p:txBody>
      </p:sp>
      <p:sp>
        <p:nvSpPr>
          <p:cNvPr id="39" name="TextBox 38">
            <a:extLst>
              <a:ext uri="{FF2B5EF4-FFF2-40B4-BE49-F238E27FC236}">
                <a16:creationId xmlns:a16="http://schemas.microsoft.com/office/drawing/2014/main" id="{D8D9DBC2-7A6F-C7A4-1EDF-96AA03E1B3F9}"/>
              </a:ext>
            </a:extLst>
          </p:cNvPr>
          <p:cNvSpPr txBox="1"/>
          <p:nvPr/>
        </p:nvSpPr>
        <p:spPr>
          <a:xfrm>
            <a:off x="4377765" y="5733837"/>
            <a:ext cx="3436470" cy="923330"/>
          </a:xfrm>
          <a:prstGeom prst="rect">
            <a:avLst/>
          </a:prstGeom>
          <a:noFill/>
        </p:spPr>
        <p:txBody>
          <a:bodyPr wrap="square" rtlCol="0">
            <a:spAutoFit/>
          </a:bodyPr>
          <a:lstStyle/>
          <a:p>
            <a:pPr algn="ctr"/>
            <a:r>
              <a:rPr lang="en-US" b="1" dirty="0">
                <a:solidFill>
                  <a:schemeClr val="bg1"/>
                </a:solidFill>
              </a:rPr>
              <a:t>Funded by</a:t>
            </a:r>
          </a:p>
          <a:p>
            <a:pPr algn="ctr"/>
            <a:r>
              <a:rPr lang="en-US" b="1" dirty="0">
                <a:solidFill>
                  <a:schemeClr val="bg1"/>
                </a:solidFill>
              </a:rPr>
              <a:t>College Innovation &amp; Digital Development Fund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502920" y="256032"/>
            <a:ext cx="3474720" cy="182880"/>
          </a:xfrm>
          <a:prstGeom prst="rect">
            <a:avLst/>
          </a:prstGeom>
          <a:noFill/>
          <a:ln/>
        </p:spPr>
        <p:txBody>
          <a:bodyPr wrap="square" lIns="0" tIns="0" rIns="0" bIns="0" rtlCol="0" anchor="ctr"/>
          <a:lstStyle/>
          <a:p>
            <a:pPr marL="0" indent="0">
              <a:buNone/>
            </a:pPr>
            <a:r>
              <a:rPr lang="en-US" sz="1000" b="1" kern="0" spc="120" dirty="0">
                <a:solidFill>
                  <a:srgbClr val="4CC9F0"/>
                </a:solidFill>
              </a:rPr>
              <a:t>06  •  VALUE</a:t>
            </a:r>
            <a:endParaRPr lang="en-US" sz="1000" dirty="0"/>
          </a:p>
        </p:txBody>
      </p:sp>
      <p:sp>
        <p:nvSpPr>
          <p:cNvPr id="3" name="Text 1"/>
          <p:cNvSpPr/>
          <p:nvPr/>
        </p:nvSpPr>
        <p:spPr>
          <a:xfrm>
            <a:off x="502920" y="512064"/>
            <a:ext cx="11064240" cy="502920"/>
          </a:xfrm>
          <a:prstGeom prst="rect">
            <a:avLst/>
          </a:prstGeom>
          <a:noFill/>
          <a:ln/>
        </p:spPr>
        <p:txBody>
          <a:bodyPr wrap="square" lIns="0" tIns="0" rIns="0" bIns="0" rtlCol="0" anchor="ctr">
            <a:normAutofit/>
          </a:bodyPr>
          <a:lstStyle/>
          <a:p>
            <a:pPr marL="0" indent="0">
              <a:buNone/>
            </a:pPr>
            <a:r>
              <a:rPr lang="en-US" sz="2700" b="1" dirty="0">
                <a:solidFill>
                  <a:srgbClr val="F5F7FB"/>
                </a:solidFill>
              </a:rPr>
              <a:t>Why Campus Care Matters to the College?</a:t>
            </a:r>
            <a:endParaRPr lang="en-US" sz="2700" dirty="0"/>
          </a:p>
        </p:txBody>
      </p:sp>
      <p:sp>
        <p:nvSpPr>
          <p:cNvPr id="4" name="Shape 2"/>
          <p:cNvSpPr/>
          <p:nvPr/>
        </p:nvSpPr>
        <p:spPr>
          <a:xfrm>
            <a:off x="566928" y="1298448"/>
            <a:ext cx="2542032" cy="1417320"/>
          </a:xfrm>
          <a:prstGeom prst="roundRect">
            <a:avLst>
              <a:gd name="adj" fmla="val 5806"/>
            </a:avLst>
          </a:prstGeom>
          <a:solidFill>
            <a:srgbClr val="121A2B"/>
          </a:solidFill>
          <a:ln w="12700">
            <a:solidFill>
              <a:srgbClr val="273650"/>
            </a:solidFill>
            <a:prstDash val="solid"/>
          </a:ln>
        </p:spPr>
      </p:sp>
      <p:sp>
        <p:nvSpPr>
          <p:cNvPr id="5" name="Shape 3"/>
          <p:cNvSpPr/>
          <p:nvPr/>
        </p:nvSpPr>
        <p:spPr>
          <a:xfrm>
            <a:off x="566928" y="1298448"/>
            <a:ext cx="64008" cy="1417320"/>
          </a:xfrm>
          <a:prstGeom prst="rect">
            <a:avLst/>
          </a:prstGeom>
          <a:solidFill>
            <a:srgbClr val="4CC9F0"/>
          </a:solidFill>
          <a:ln w="12700">
            <a:solidFill>
              <a:srgbClr val="4CC9F0"/>
            </a:solidFill>
            <a:prstDash val="solid"/>
          </a:ln>
        </p:spPr>
      </p:sp>
      <p:sp>
        <p:nvSpPr>
          <p:cNvPr id="6" name="Text 4"/>
          <p:cNvSpPr/>
          <p:nvPr/>
        </p:nvSpPr>
        <p:spPr>
          <a:xfrm>
            <a:off x="768096" y="1463040"/>
            <a:ext cx="2194560"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LESS TIME</a:t>
            </a:r>
            <a:endParaRPr lang="en-US" sz="1500" dirty="0"/>
          </a:p>
        </p:txBody>
      </p:sp>
      <p:sp>
        <p:nvSpPr>
          <p:cNvPr id="7" name="Text 5"/>
          <p:cNvSpPr/>
          <p:nvPr/>
        </p:nvSpPr>
        <p:spPr>
          <a:xfrm>
            <a:off x="768096" y="1801368"/>
            <a:ext cx="2176272" cy="777240"/>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Fewer calls, messages and follow-ups.</a:t>
            </a:r>
            <a:endParaRPr lang="en-US" sz="1050" dirty="0"/>
          </a:p>
        </p:txBody>
      </p:sp>
      <p:sp>
        <p:nvSpPr>
          <p:cNvPr id="8" name="Shape 6"/>
          <p:cNvSpPr/>
          <p:nvPr/>
        </p:nvSpPr>
        <p:spPr>
          <a:xfrm>
            <a:off x="3383280" y="1298448"/>
            <a:ext cx="2542032" cy="1417320"/>
          </a:xfrm>
          <a:prstGeom prst="roundRect">
            <a:avLst>
              <a:gd name="adj" fmla="val 5806"/>
            </a:avLst>
          </a:prstGeom>
          <a:solidFill>
            <a:srgbClr val="121A2B"/>
          </a:solidFill>
          <a:ln w="12700">
            <a:solidFill>
              <a:srgbClr val="273650"/>
            </a:solidFill>
            <a:prstDash val="solid"/>
          </a:ln>
        </p:spPr>
      </p:sp>
      <p:sp>
        <p:nvSpPr>
          <p:cNvPr id="9" name="Shape 7"/>
          <p:cNvSpPr/>
          <p:nvPr/>
        </p:nvSpPr>
        <p:spPr>
          <a:xfrm>
            <a:off x="3383280" y="1298448"/>
            <a:ext cx="64008" cy="1417320"/>
          </a:xfrm>
          <a:prstGeom prst="rect">
            <a:avLst/>
          </a:prstGeom>
          <a:solidFill>
            <a:srgbClr val="24D1B4"/>
          </a:solidFill>
          <a:ln w="12700">
            <a:solidFill>
              <a:srgbClr val="24D1B4"/>
            </a:solidFill>
            <a:prstDash val="solid"/>
          </a:ln>
        </p:spPr>
      </p:sp>
      <p:sp>
        <p:nvSpPr>
          <p:cNvPr id="10" name="Text 8"/>
          <p:cNvSpPr/>
          <p:nvPr/>
        </p:nvSpPr>
        <p:spPr>
          <a:xfrm>
            <a:off x="3584448" y="1463040"/>
            <a:ext cx="2194560"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LOWER PROCESS COST</a:t>
            </a:r>
            <a:endParaRPr lang="en-US" sz="1500" dirty="0"/>
          </a:p>
        </p:txBody>
      </p:sp>
      <p:sp>
        <p:nvSpPr>
          <p:cNvPr id="11" name="Text 9"/>
          <p:cNvSpPr/>
          <p:nvPr/>
        </p:nvSpPr>
        <p:spPr>
          <a:xfrm>
            <a:off x="3584448" y="1801368"/>
            <a:ext cx="2176272" cy="777240"/>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Less manual tracking and paperwork.</a:t>
            </a:r>
            <a:endParaRPr lang="en-US" sz="1050" dirty="0"/>
          </a:p>
        </p:txBody>
      </p:sp>
      <p:sp>
        <p:nvSpPr>
          <p:cNvPr id="12" name="Shape 10"/>
          <p:cNvSpPr/>
          <p:nvPr/>
        </p:nvSpPr>
        <p:spPr>
          <a:xfrm>
            <a:off x="6199632" y="1298448"/>
            <a:ext cx="2542032" cy="1417320"/>
          </a:xfrm>
          <a:prstGeom prst="roundRect">
            <a:avLst>
              <a:gd name="adj" fmla="val 5806"/>
            </a:avLst>
          </a:prstGeom>
          <a:solidFill>
            <a:srgbClr val="121A2B"/>
          </a:solidFill>
          <a:ln w="12700">
            <a:solidFill>
              <a:srgbClr val="273650"/>
            </a:solidFill>
            <a:prstDash val="solid"/>
          </a:ln>
        </p:spPr>
      </p:sp>
      <p:sp>
        <p:nvSpPr>
          <p:cNvPr id="13" name="Shape 11"/>
          <p:cNvSpPr/>
          <p:nvPr/>
        </p:nvSpPr>
        <p:spPr>
          <a:xfrm>
            <a:off x="6199632" y="1298448"/>
            <a:ext cx="64008" cy="1417320"/>
          </a:xfrm>
          <a:prstGeom prst="rect">
            <a:avLst/>
          </a:prstGeom>
          <a:solidFill>
            <a:srgbClr val="FFB35C"/>
          </a:solidFill>
          <a:ln w="12700">
            <a:solidFill>
              <a:srgbClr val="FFB35C"/>
            </a:solidFill>
            <a:prstDash val="solid"/>
          </a:ln>
        </p:spPr>
      </p:sp>
      <p:sp>
        <p:nvSpPr>
          <p:cNvPr id="14" name="Text 12"/>
          <p:cNvSpPr/>
          <p:nvPr/>
        </p:nvSpPr>
        <p:spPr>
          <a:xfrm>
            <a:off x="6400800" y="1463040"/>
            <a:ext cx="2194560"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BETTER ACCOUNTABILITY</a:t>
            </a:r>
            <a:endParaRPr lang="en-US" sz="1500" dirty="0"/>
          </a:p>
        </p:txBody>
      </p:sp>
      <p:sp>
        <p:nvSpPr>
          <p:cNvPr id="15" name="Text 13"/>
          <p:cNvSpPr/>
          <p:nvPr/>
        </p:nvSpPr>
        <p:spPr>
          <a:xfrm>
            <a:off x="6400800" y="1883664"/>
            <a:ext cx="2176272" cy="694944"/>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Every active complaint has an owner.</a:t>
            </a:r>
            <a:endParaRPr lang="en-US" sz="1050" dirty="0"/>
          </a:p>
        </p:txBody>
      </p:sp>
      <p:sp>
        <p:nvSpPr>
          <p:cNvPr id="16" name="Shape 14"/>
          <p:cNvSpPr/>
          <p:nvPr/>
        </p:nvSpPr>
        <p:spPr>
          <a:xfrm>
            <a:off x="9015984" y="1298448"/>
            <a:ext cx="2542032" cy="1417320"/>
          </a:xfrm>
          <a:prstGeom prst="roundRect">
            <a:avLst>
              <a:gd name="adj" fmla="val 5806"/>
            </a:avLst>
          </a:prstGeom>
          <a:solidFill>
            <a:srgbClr val="121A2B"/>
          </a:solidFill>
          <a:ln w="12700">
            <a:solidFill>
              <a:srgbClr val="273650"/>
            </a:solidFill>
            <a:prstDash val="solid"/>
          </a:ln>
        </p:spPr>
      </p:sp>
      <p:sp>
        <p:nvSpPr>
          <p:cNvPr id="17" name="Shape 15"/>
          <p:cNvSpPr/>
          <p:nvPr/>
        </p:nvSpPr>
        <p:spPr>
          <a:xfrm>
            <a:off x="9015984" y="1298448"/>
            <a:ext cx="64008" cy="1417320"/>
          </a:xfrm>
          <a:prstGeom prst="rect">
            <a:avLst/>
          </a:prstGeom>
          <a:solidFill>
            <a:srgbClr val="B39DFF"/>
          </a:solidFill>
          <a:ln w="12700">
            <a:solidFill>
              <a:srgbClr val="B39DFF"/>
            </a:solidFill>
            <a:prstDash val="solid"/>
          </a:ln>
        </p:spPr>
      </p:sp>
      <p:sp>
        <p:nvSpPr>
          <p:cNvPr id="18" name="Text 16"/>
          <p:cNvSpPr/>
          <p:nvPr/>
        </p:nvSpPr>
        <p:spPr>
          <a:xfrm>
            <a:off x="9217152" y="1463040"/>
            <a:ext cx="2194560" cy="256032"/>
          </a:xfrm>
          <a:prstGeom prst="rect">
            <a:avLst/>
          </a:prstGeom>
          <a:noFill/>
          <a:ln/>
        </p:spPr>
        <p:txBody>
          <a:bodyPr wrap="square" lIns="0" tIns="0" rIns="0" bIns="0" rtlCol="0" anchor="ctr">
            <a:normAutofit/>
          </a:bodyPr>
          <a:lstStyle/>
          <a:p>
            <a:pPr marL="0" indent="0">
              <a:buNone/>
            </a:pPr>
            <a:r>
              <a:rPr lang="en-US" sz="1500" b="1" dirty="0">
                <a:solidFill>
                  <a:srgbClr val="F5F7FB"/>
                </a:solidFill>
              </a:rPr>
              <a:t>BETTER EXPERIENCE</a:t>
            </a:r>
            <a:endParaRPr lang="en-US" sz="1500" dirty="0"/>
          </a:p>
        </p:txBody>
      </p:sp>
      <p:sp>
        <p:nvSpPr>
          <p:cNvPr id="19" name="Text 17"/>
          <p:cNvSpPr/>
          <p:nvPr/>
        </p:nvSpPr>
        <p:spPr>
          <a:xfrm>
            <a:off x="9217152" y="1801368"/>
            <a:ext cx="2176272" cy="777240"/>
          </a:xfrm>
          <a:prstGeom prst="rect">
            <a:avLst/>
          </a:prstGeom>
          <a:noFill/>
          <a:ln/>
        </p:spPr>
        <p:txBody>
          <a:bodyPr wrap="square" lIns="254" tIns="254" rIns="254" bIns="254" rtlCol="0" anchor="t">
            <a:normAutofit/>
          </a:bodyPr>
          <a:lstStyle/>
          <a:p>
            <a:pPr marL="0" indent="0">
              <a:buNone/>
            </a:pPr>
            <a:r>
              <a:rPr lang="en-US" sz="1050" dirty="0">
                <a:solidFill>
                  <a:srgbClr val="AAB6CA"/>
                </a:solidFill>
              </a:rPr>
              <a:t>Users can see progress instead of guessing.</a:t>
            </a:r>
            <a:endParaRPr lang="en-US" sz="1050" dirty="0"/>
          </a:p>
        </p:txBody>
      </p:sp>
      <p:sp>
        <p:nvSpPr>
          <p:cNvPr id="20" name="Shape 18"/>
          <p:cNvSpPr/>
          <p:nvPr/>
        </p:nvSpPr>
        <p:spPr>
          <a:xfrm>
            <a:off x="566928" y="3090672"/>
            <a:ext cx="11018520" cy="1325880"/>
          </a:xfrm>
          <a:prstGeom prst="roundRect">
            <a:avLst>
              <a:gd name="adj" fmla="val 6897"/>
            </a:avLst>
          </a:prstGeom>
          <a:solidFill>
            <a:srgbClr val="162239"/>
          </a:solidFill>
          <a:ln w="12700">
            <a:solidFill>
              <a:srgbClr val="273650"/>
            </a:solidFill>
            <a:prstDash val="solid"/>
          </a:ln>
        </p:spPr>
      </p:sp>
      <p:sp>
        <p:nvSpPr>
          <p:cNvPr id="21" name="Text 19"/>
          <p:cNvSpPr/>
          <p:nvPr/>
        </p:nvSpPr>
        <p:spPr>
          <a:xfrm>
            <a:off x="841248" y="3401568"/>
            <a:ext cx="2468880" cy="256032"/>
          </a:xfrm>
          <a:prstGeom prst="rect">
            <a:avLst/>
          </a:prstGeom>
          <a:noFill/>
          <a:ln/>
        </p:spPr>
        <p:txBody>
          <a:bodyPr wrap="square" lIns="0" tIns="0" rIns="0" bIns="0" rtlCol="0" anchor="ctr"/>
          <a:lstStyle/>
          <a:p>
            <a:pPr marL="0" indent="0">
              <a:buNone/>
            </a:pPr>
            <a:r>
              <a:rPr lang="en-US" sz="1600" b="1" dirty="0">
                <a:solidFill>
                  <a:srgbClr val="F5F7FB"/>
                </a:solidFill>
              </a:rPr>
              <a:t>Why sprints reduce risk</a:t>
            </a:r>
            <a:endParaRPr lang="en-US" sz="1600" dirty="0"/>
          </a:p>
        </p:txBody>
      </p:sp>
      <p:sp>
        <p:nvSpPr>
          <p:cNvPr id="22" name="Text 20"/>
          <p:cNvSpPr/>
          <p:nvPr/>
        </p:nvSpPr>
        <p:spPr>
          <a:xfrm>
            <a:off x="3291840" y="3310128"/>
            <a:ext cx="7680960" cy="566928"/>
          </a:xfrm>
          <a:prstGeom prst="rect">
            <a:avLst/>
          </a:prstGeom>
          <a:noFill/>
          <a:ln/>
        </p:spPr>
        <p:txBody>
          <a:bodyPr wrap="square" lIns="0" tIns="0" rIns="0" bIns="0" rtlCol="0" anchor="ctr">
            <a:normAutofit/>
          </a:bodyPr>
          <a:lstStyle/>
          <a:p>
            <a:pPr marL="0" indent="0">
              <a:buNone/>
            </a:pPr>
            <a:r>
              <a:rPr lang="en-US" sz="1250" dirty="0">
                <a:solidFill>
                  <a:srgbClr val="AAB6CA"/>
                </a:solidFill>
              </a:rPr>
              <a:t>A long  delivery can hide problems until the end. Short sprints expose workflow, UI and technical issues earlier, so the team can correct them before more work depends on them.</a:t>
            </a:r>
            <a:endParaRPr lang="en-US" sz="1250" dirty="0"/>
          </a:p>
        </p:txBody>
      </p:sp>
      <p:sp>
        <p:nvSpPr>
          <p:cNvPr id="23" name="Shape 21"/>
          <p:cNvSpPr/>
          <p:nvPr/>
        </p:nvSpPr>
        <p:spPr>
          <a:xfrm>
            <a:off x="749808" y="4800600"/>
            <a:ext cx="10652760" cy="868680"/>
          </a:xfrm>
          <a:prstGeom prst="roundRect">
            <a:avLst>
              <a:gd name="adj" fmla="val 9474"/>
            </a:avLst>
          </a:prstGeom>
          <a:solidFill>
            <a:srgbClr val="10243A"/>
          </a:solidFill>
          <a:ln w="15240">
            <a:solidFill>
              <a:srgbClr val="24D1B4"/>
            </a:solidFill>
            <a:prstDash val="solid"/>
          </a:ln>
        </p:spPr>
        <p:txBody>
          <a:bodyPr/>
          <a:lstStyle/>
          <a:p>
            <a:endParaRPr lang="en-US" dirty="0"/>
          </a:p>
        </p:txBody>
      </p:sp>
      <p:sp>
        <p:nvSpPr>
          <p:cNvPr id="24" name="Text 22"/>
          <p:cNvSpPr/>
          <p:nvPr/>
        </p:nvSpPr>
        <p:spPr>
          <a:xfrm>
            <a:off x="1051560" y="5056632"/>
            <a:ext cx="10058400" cy="320040"/>
          </a:xfrm>
          <a:prstGeom prst="rect">
            <a:avLst/>
          </a:prstGeom>
          <a:noFill/>
          <a:ln/>
        </p:spPr>
        <p:txBody>
          <a:bodyPr wrap="square" lIns="0" tIns="0" rIns="0" bIns="0" rtlCol="0" anchor="ctr">
            <a:normAutofit fontScale="77500" lnSpcReduction="20000"/>
          </a:bodyPr>
          <a:lstStyle/>
          <a:p>
            <a:pPr marL="0" indent="0" algn="ctr">
              <a:buNone/>
            </a:pPr>
            <a:r>
              <a:rPr lang="en-US" sz="1600" b="1" dirty="0">
                <a:solidFill>
                  <a:srgbClr val="F5F7FB"/>
                </a:solidFill>
              </a:rPr>
              <a:t>“We request the college to support Campus Care as a simple Digital system that makes complaints visible, accountable and easier to resolve.”</a:t>
            </a:r>
            <a:endParaRPr lang="en-US" sz="1600" dirty="0"/>
          </a:p>
        </p:txBody>
      </p:sp>
      <p:sp>
        <p:nvSpPr>
          <p:cNvPr id="25" name="Text 23"/>
          <p:cNvSpPr/>
          <p:nvPr/>
        </p:nvSpPr>
        <p:spPr>
          <a:xfrm>
            <a:off x="4069080" y="5897880"/>
            <a:ext cx="4069080" cy="228600"/>
          </a:xfrm>
          <a:prstGeom prst="rect">
            <a:avLst/>
          </a:prstGeom>
          <a:noFill/>
          <a:ln/>
        </p:spPr>
        <p:txBody>
          <a:bodyPr wrap="square" lIns="0" tIns="0" rIns="0" bIns="0" rtlCol="0" anchor="ctr"/>
          <a:lstStyle/>
          <a:p>
            <a:pPr marL="0" indent="0" algn="ctr">
              <a:buNone/>
            </a:pPr>
            <a:r>
              <a:rPr lang="en-US" sz="1100" b="1" kern="0" spc="110" dirty="0">
                <a:solidFill>
                  <a:srgbClr val="24D1B4"/>
                </a:solidFill>
              </a:rPr>
              <a:t>REPORT  •  TRACK  •  RESOLVE</a:t>
            </a:r>
            <a:endParaRPr lang="en-US" sz="1100" dirty="0"/>
          </a:p>
        </p:txBody>
      </p:sp>
      <p:sp>
        <p:nvSpPr>
          <p:cNvPr id="28" name="Slide Number Placeholder 0"/>
          <p:cNvSpPr>
            <a:spLocks noGrp="1"/>
          </p:cNvSpPr>
          <p:nvPr>
            <p:ph type="sldNum" sz="quarter" idx="4294967295"/>
          </p:nvPr>
        </p:nvSpPr>
        <p:spPr>
          <a:xfrm>
            <a:off x="11722608" y="6547104"/>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F8EA8"/>
                </a:solidFill>
                <a:latin typeface="Aptos"/>
                <a:ea typeface="Aptos"/>
                <a:cs typeface="Aptos"/>
              </a:defRPr>
            </a:lvl1pPr>
          </a:lstStyle>
          <a:p>
            <a:pPr algn="l"/>
            <a:fld id="{F7021451-1387-4CA6-816F-3879F97B5CBC}" type="slidenum">
              <a:rPr lang="en-US" b="0"/>
              <a:t>22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22</Slides>
  <Notes>22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Bug Busters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CampusCare - Smart Complaint &amp; Maintenance Platform</dc:title>
  <dc:subject>Agile Project Management - CampusCare</dc:subject>
  <dc:creator>Bug Busters</dc:creator>
  <cp:lastModifiedBy>Johan Rohith</cp:lastModifiedBy>
  <cp:revision>9</cp:revision>
  <dcterms:created xsi:type="dcterms:W3CDTF">2026-09-27T19:07:45Z</dcterms:created>
  <dcterms:modified xsi:type="dcterms:W3CDTF">2026-09-29T13:08:53Z</dcterms:modified>
</cp:coreProperties>
</file>